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361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35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60" r:id="rId51"/>
    <p:sldId id="301" r:id="rId52"/>
    <p:sldId id="302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68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6/11/relationships/changesInfo" Target="changesInfos/changesInfo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CIO SILVA CABRAL" userId="S::fabricio.cabral@fatec.sp.gov.br::7cb89454-5916-4e8b-9383-483bb1492025" providerId="AD" clId="Web-{117A031C-671F-D39D-A6BF-43D3C8E0D71C}"/>
    <pc:docChg chg="modSld">
      <pc:chgData name="FABRICIO SILVA CABRAL" userId="S::fabricio.cabral@fatec.sp.gov.br::7cb89454-5916-4e8b-9383-483bb1492025" providerId="AD" clId="Web-{117A031C-671F-D39D-A6BF-43D3C8E0D71C}" dt="2024-10-19T07:37:37.355" v="5" actId="20577"/>
      <pc:docMkLst>
        <pc:docMk/>
      </pc:docMkLst>
      <pc:sldChg chg="modSp">
        <pc:chgData name="FABRICIO SILVA CABRAL" userId="S::fabricio.cabral@fatec.sp.gov.br::7cb89454-5916-4e8b-9383-483bb1492025" providerId="AD" clId="Web-{117A031C-671F-D39D-A6BF-43D3C8E0D71C}" dt="2024-10-19T07:37:37.355" v="5" actId="20577"/>
        <pc:sldMkLst>
          <pc:docMk/>
          <pc:sldMk cId="0" sldId="280"/>
        </pc:sldMkLst>
        <pc:spChg chg="mod">
          <ac:chgData name="FABRICIO SILVA CABRAL" userId="S::fabricio.cabral@fatec.sp.gov.br::7cb89454-5916-4e8b-9383-483bb1492025" providerId="AD" clId="Web-{117A031C-671F-D39D-A6BF-43D3C8E0D71C}" dt="2024-10-19T07:37:37.355" v="5" actId="20577"/>
          <ac:spMkLst>
            <pc:docMk/>
            <pc:sldMk cId="0" sldId="280"/>
            <ac:spMk id="2" creationId="{00000000-0000-0000-0000-000000000000}"/>
          </ac:spMkLst>
        </pc:spChg>
      </pc:sldChg>
      <pc:sldChg chg="modSp">
        <pc:chgData name="FABRICIO SILVA CABRAL" userId="S::fabricio.cabral@fatec.sp.gov.br::7cb89454-5916-4e8b-9383-483bb1492025" providerId="AD" clId="Web-{117A031C-671F-D39D-A6BF-43D3C8E0D71C}" dt="2024-10-19T07:30:43.208" v="1" actId="1076"/>
        <pc:sldMkLst>
          <pc:docMk/>
          <pc:sldMk cId="1249320993" sldId="361"/>
        </pc:sldMkLst>
        <pc:graphicFrameChg chg="mod">
          <ac:chgData name="FABRICIO SILVA CABRAL" userId="S::fabricio.cabral@fatec.sp.gov.br::7cb89454-5916-4e8b-9383-483bb1492025" providerId="AD" clId="Web-{117A031C-671F-D39D-A6BF-43D3C8E0D71C}" dt="2024-10-19T07:30:43.208" v="1" actId="1076"/>
          <ac:graphicFrameMkLst>
            <pc:docMk/>
            <pc:sldMk cId="1249320993" sldId="361"/>
            <ac:graphicFrameMk id="5" creationId="{CFC46446-16E7-F730-7AD6-A177D42F2A12}"/>
          </ac:graphicFrameMkLst>
        </pc:graphicFrameChg>
      </pc:sldChg>
    </pc:docChg>
  </pc:docChgLst>
  <pc:docChgLst>
    <pc:chgData name="ROSANGELA CRISTINA DE ALMEIDA DOS SANTOS" userId="S::rosangela.santos18@fatec.sp.gov.br::7b599c5e-9dfd-489e-bfea-a854c3de686f" providerId="AD" clId="Web-{51D7A2AA-CBF5-4316-B57E-B453315A64B2}"/>
    <pc:docChg chg="modSld">
      <pc:chgData name="ROSANGELA CRISTINA DE ALMEIDA DOS SANTOS" userId="S::rosangela.santos18@fatec.sp.gov.br::7b599c5e-9dfd-489e-bfea-a854c3de686f" providerId="AD" clId="Web-{51D7A2AA-CBF5-4316-B57E-B453315A64B2}" dt="2024-10-17T11:57:22.857" v="3" actId="1076"/>
      <pc:docMkLst>
        <pc:docMk/>
      </pc:docMkLst>
      <pc:sldChg chg="modSp">
        <pc:chgData name="ROSANGELA CRISTINA DE ALMEIDA DOS SANTOS" userId="S::rosangela.santos18@fatec.sp.gov.br::7b599c5e-9dfd-489e-bfea-a854c3de686f" providerId="AD" clId="Web-{51D7A2AA-CBF5-4316-B57E-B453315A64B2}" dt="2024-10-17T11:20:07.866" v="1" actId="14100"/>
        <pc:sldMkLst>
          <pc:docMk/>
          <pc:sldMk cId="0" sldId="293"/>
        </pc:sldMkLst>
        <pc:picChg chg="mod">
          <ac:chgData name="ROSANGELA CRISTINA DE ALMEIDA DOS SANTOS" userId="S::rosangela.santos18@fatec.sp.gov.br::7b599c5e-9dfd-489e-bfea-a854c3de686f" providerId="AD" clId="Web-{51D7A2AA-CBF5-4316-B57E-B453315A64B2}" dt="2024-10-17T11:20:07.866" v="1" actId="14100"/>
          <ac:picMkLst>
            <pc:docMk/>
            <pc:sldMk cId="0" sldId="293"/>
            <ac:picMk id="3" creationId="{00000000-0000-0000-0000-000000000000}"/>
          </ac:picMkLst>
        </pc:picChg>
      </pc:sldChg>
      <pc:sldChg chg="modSp">
        <pc:chgData name="ROSANGELA CRISTINA DE ALMEIDA DOS SANTOS" userId="S::rosangela.santos18@fatec.sp.gov.br::7b599c5e-9dfd-489e-bfea-a854c3de686f" providerId="AD" clId="Web-{51D7A2AA-CBF5-4316-B57E-B453315A64B2}" dt="2024-10-17T11:57:22.857" v="3" actId="1076"/>
        <pc:sldMkLst>
          <pc:docMk/>
          <pc:sldMk cId="0" sldId="294"/>
        </pc:sldMkLst>
        <pc:spChg chg="mod">
          <ac:chgData name="ROSANGELA CRISTINA DE ALMEIDA DOS SANTOS" userId="S::rosangela.santos18@fatec.sp.gov.br::7b599c5e-9dfd-489e-bfea-a854c3de686f" providerId="AD" clId="Web-{51D7A2AA-CBF5-4316-B57E-B453315A64B2}" dt="2024-10-17T11:57:22.857" v="3" actId="1076"/>
          <ac:spMkLst>
            <pc:docMk/>
            <pc:sldMk cId="0" sldId="294"/>
            <ac:spMk id="5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4D7C7B-7688-4FF1-943D-B5C24D113D7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4ADFBF-D10B-4F96-8D81-1BB2228B6ADA}">
      <dgm:prSet/>
      <dgm:spPr/>
      <dgm:t>
        <a:bodyPr/>
        <a:lstStyle/>
        <a:p>
          <a:r>
            <a:rPr lang="pt-BR"/>
            <a:t>Criar uma estratégia para que os clientes da padaria forneçam seus dados sem causar estranhamento:</a:t>
          </a:r>
          <a:endParaRPr lang="en-US"/>
        </a:p>
      </dgm:t>
    </dgm:pt>
    <dgm:pt modelId="{A99E45AA-F212-4C2F-B99E-2033BD4C652D}" type="parTrans" cxnId="{CF68BFA4-21D0-4717-9343-A5D0BAED33A1}">
      <dgm:prSet/>
      <dgm:spPr/>
      <dgm:t>
        <a:bodyPr/>
        <a:lstStyle/>
        <a:p>
          <a:endParaRPr lang="en-US"/>
        </a:p>
      </dgm:t>
    </dgm:pt>
    <dgm:pt modelId="{D4CB96C2-B678-4831-9AC1-6E0F9AF81D97}" type="sibTrans" cxnId="{CF68BFA4-21D0-4717-9343-A5D0BAED33A1}">
      <dgm:prSet/>
      <dgm:spPr/>
      <dgm:t>
        <a:bodyPr/>
        <a:lstStyle/>
        <a:p>
          <a:endParaRPr lang="en-US"/>
        </a:p>
      </dgm:t>
    </dgm:pt>
    <dgm:pt modelId="{9A1FA6E7-DB41-4895-AD4A-B6AEFC7444CE}">
      <dgm:prSet/>
      <dgm:spPr/>
      <dgm:t>
        <a:bodyPr/>
        <a:lstStyle/>
        <a:p>
          <a:r>
            <a:rPr lang="pt-BR"/>
            <a:t>10 minutos</a:t>
          </a:r>
          <a:endParaRPr lang="en-US"/>
        </a:p>
      </dgm:t>
    </dgm:pt>
    <dgm:pt modelId="{FC58B44A-70D3-4D51-89AC-A274D3F7CD1F}" type="parTrans" cxnId="{57D3B6F0-4CAE-47E8-801F-421F7809A04A}">
      <dgm:prSet/>
      <dgm:spPr/>
      <dgm:t>
        <a:bodyPr/>
        <a:lstStyle/>
        <a:p>
          <a:endParaRPr lang="en-US"/>
        </a:p>
      </dgm:t>
    </dgm:pt>
    <dgm:pt modelId="{4AF53A8A-6AA6-4C73-B907-AED829A45FEF}" type="sibTrans" cxnId="{57D3B6F0-4CAE-47E8-801F-421F7809A04A}">
      <dgm:prSet/>
      <dgm:spPr/>
      <dgm:t>
        <a:bodyPr/>
        <a:lstStyle/>
        <a:p>
          <a:endParaRPr lang="en-US"/>
        </a:p>
      </dgm:t>
    </dgm:pt>
    <dgm:pt modelId="{FEAC9613-EE19-4D78-9BE6-86262A8EDFE9}" type="pres">
      <dgm:prSet presAssocID="{C74D7C7B-7688-4FF1-943D-B5C24D113D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029CFB-1AFB-4538-A89B-8B49E2576B6C}" type="pres">
      <dgm:prSet presAssocID="{EE4ADFBF-D10B-4F96-8D81-1BB2228B6ADA}" presName="hierRoot1" presStyleCnt="0"/>
      <dgm:spPr/>
    </dgm:pt>
    <dgm:pt modelId="{9D390128-2001-4FA2-A910-34F1109C2258}" type="pres">
      <dgm:prSet presAssocID="{EE4ADFBF-D10B-4F96-8D81-1BB2228B6ADA}" presName="composite" presStyleCnt="0"/>
      <dgm:spPr/>
    </dgm:pt>
    <dgm:pt modelId="{7B53CF16-CD77-4A4A-B540-CD2948E9650A}" type="pres">
      <dgm:prSet presAssocID="{EE4ADFBF-D10B-4F96-8D81-1BB2228B6ADA}" presName="background" presStyleLbl="node0" presStyleIdx="0" presStyleCnt="2"/>
      <dgm:spPr/>
    </dgm:pt>
    <dgm:pt modelId="{2823ABDD-409F-414B-8D27-AB86E2004FD6}" type="pres">
      <dgm:prSet presAssocID="{EE4ADFBF-D10B-4F96-8D81-1BB2228B6ADA}" presName="text" presStyleLbl="fgAcc0" presStyleIdx="0" presStyleCnt="2">
        <dgm:presLayoutVars>
          <dgm:chPref val="3"/>
        </dgm:presLayoutVars>
      </dgm:prSet>
      <dgm:spPr/>
    </dgm:pt>
    <dgm:pt modelId="{EADCAFFB-7207-4107-A89F-81ACE8FEFCFA}" type="pres">
      <dgm:prSet presAssocID="{EE4ADFBF-D10B-4F96-8D81-1BB2228B6ADA}" presName="hierChild2" presStyleCnt="0"/>
      <dgm:spPr/>
    </dgm:pt>
    <dgm:pt modelId="{B64DA75C-CED1-4B4C-9CC8-E6E2697881B9}" type="pres">
      <dgm:prSet presAssocID="{9A1FA6E7-DB41-4895-AD4A-B6AEFC7444CE}" presName="hierRoot1" presStyleCnt="0"/>
      <dgm:spPr/>
    </dgm:pt>
    <dgm:pt modelId="{ED8D9DEF-5B19-4176-9396-3A7EAA8E4DD6}" type="pres">
      <dgm:prSet presAssocID="{9A1FA6E7-DB41-4895-AD4A-B6AEFC7444CE}" presName="composite" presStyleCnt="0"/>
      <dgm:spPr/>
    </dgm:pt>
    <dgm:pt modelId="{68C6A87D-B07F-42F2-9DCC-BDFB6CA36BCF}" type="pres">
      <dgm:prSet presAssocID="{9A1FA6E7-DB41-4895-AD4A-B6AEFC7444CE}" presName="background" presStyleLbl="node0" presStyleIdx="1" presStyleCnt="2"/>
      <dgm:spPr/>
    </dgm:pt>
    <dgm:pt modelId="{3E66B475-1843-4AD8-B6F5-8060BD90F23A}" type="pres">
      <dgm:prSet presAssocID="{9A1FA6E7-DB41-4895-AD4A-B6AEFC7444CE}" presName="text" presStyleLbl="fgAcc0" presStyleIdx="1" presStyleCnt="2">
        <dgm:presLayoutVars>
          <dgm:chPref val="3"/>
        </dgm:presLayoutVars>
      </dgm:prSet>
      <dgm:spPr/>
    </dgm:pt>
    <dgm:pt modelId="{1B5D3A10-AEC4-43ED-BCDE-E385B52326A5}" type="pres">
      <dgm:prSet presAssocID="{9A1FA6E7-DB41-4895-AD4A-B6AEFC7444CE}" presName="hierChild2" presStyleCnt="0"/>
      <dgm:spPr/>
    </dgm:pt>
  </dgm:ptLst>
  <dgm:cxnLst>
    <dgm:cxn modelId="{CEE78A2E-A102-4C57-AE7D-F25CB5ACF0C7}" type="presOf" srcId="{C74D7C7B-7688-4FF1-943D-B5C24D113D75}" destId="{FEAC9613-EE19-4D78-9BE6-86262A8EDFE9}" srcOrd="0" destOrd="0" presId="urn:microsoft.com/office/officeart/2005/8/layout/hierarchy1"/>
    <dgm:cxn modelId="{F5C1838E-0849-4BEC-B76B-B5E75F59105B}" type="presOf" srcId="{9A1FA6E7-DB41-4895-AD4A-B6AEFC7444CE}" destId="{3E66B475-1843-4AD8-B6F5-8060BD90F23A}" srcOrd="0" destOrd="0" presId="urn:microsoft.com/office/officeart/2005/8/layout/hierarchy1"/>
    <dgm:cxn modelId="{CF68BFA4-21D0-4717-9343-A5D0BAED33A1}" srcId="{C74D7C7B-7688-4FF1-943D-B5C24D113D75}" destId="{EE4ADFBF-D10B-4F96-8D81-1BB2228B6ADA}" srcOrd="0" destOrd="0" parTransId="{A99E45AA-F212-4C2F-B99E-2033BD4C652D}" sibTransId="{D4CB96C2-B678-4831-9AC1-6E0F9AF81D97}"/>
    <dgm:cxn modelId="{57D3B6F0-4CAE-47E8-801F-421F7809A04A}" srcId="{C74D7C7B-7688-4FF1-943D-B5C24D113D75}" destId="{9A1FA6E7-DB41-4895-AD4A-B6AEFC7444CE}" srcOrd="1" destOrd="0" parTransId="{FC58B44A-70D3-4D51-89AC-A274D3F7CD1F}" sibTransId="{4AF53A8A-6AA6-4C73-B907-AED829A45FEF}"/>
    <dgm:cxn modelId="{EBC635FC-F766-4C8F-AF6D-36C25C329A61}" type="presOf" srcId="{EE4ADFBF-D10B-4F96-8D81-1BB2228B6ADA}" destId="{2823ABDD-409F-414B-8D27-AB86E2004FD6}" srcOrd="0" destOrd="0" presId="urn:microsoft.com/office/officeart/2005/8/layout/hierarchy1"/>
    <dgm:cxn modelId="{E0259753-799A-4C8F-91EE-6D45B7349D74}" type="presParOf" srcId="{FEAC9613-EE19-4D78-9BE6-86262A8EDFE9}" destId="{34029CFB-1AFB-4538-A89B-8B49E2576B6C}" srcOrd="0" destOrd="0" presId="urn:microsoft.com/office/officeart/2005/8/layout/hierarchy1"/>
    <dgm:cxn modelId="{E4F2965B-965E-462D-831A-AF4FE048915C}" type="presParOf" srcId="{34029CFB-1AFB-4538-A89B-8B49E2576B6C}" destId="{9D390128-2001-4FA2-A910-34F1109C2258}" srcOrd="0" destOrd="0" presId="urn:microsoft.com/office/officeart/2005/8/layout/hierarchy1"/>
    <dgm:cxn modelId="{742C91DA-1E6F-418E-B8E6-165CFA575E3F}" type="presParOf" srcId="{9D390128-2001-4FA2-A910-34F1109C2258}" destId="{7B53CF16-CD77-4A4A-B540-CD2948E9650A}" srcOrd="0" destOrd="0" presId="urn:microsoft.com/office/officeart/2005/8/layout/hierarchy1"/>
    <dgm:cxn modelId="{D4564F02-9E97-4B24-8BDF-8C5A36F7AEDC}" type="presParOf" srcId="{9D390128-2001-4FA2-A910-34F1109C2258}" destId="{2823ABDD-409F-414B-8D27-AB86E2004FD6}" srcOrd="1" destOrd="0" presId="urn:microsoft.com/office/officeart/2005/8/layout/hierarchy1"/>
    <dgm:cxn modelId="{27D16CBE-D8D3-45AD-95DD-B9C15AFDB9F7}" type="presParOf" srcId="{34029CFB-1AFB-4538-A89B-8B49E2576B6C}" destId="{EADCAFFB-7207-4107-A89F-81ACE8FEFCFA}" srcOrd="1" destOrd="0" presId="urn:microsoft.com/office/officeart/2005/8/layout/hierarchy1"/>
    <dgm:cxn modelId="{21830841-89C9-432D-BC69-DDD4FAC06854}" type="presParOf" srcId="{FEAC9613-EE19-4D78-9BE6-86262A8EDFE9}" destId="{B64DA75C-CED1-4B4C-9CC8-E6E2697881B9}" srcOrd="1" destOrd="0" presId="urn:microsoft.com/office/officeart/2005/8/layout/hierarchy1"/>
    <dgm:cxn modelId="{B95D8DD4-86E8-4960-8747-723FF576DCC9}" type="presParOf" srcId="{B64DA75C-CED1-4B4C-9CC8-E6E2697881B9}" destId="{ED8D9DEF-5B19-4176-9396-3A7EAA8E4DD6}" srcOrd="0" destOrd="0" presId="urn:microsoft.com/office/officeart/2005/8/layout/hierarchy1"/>
    <dgm:cxn modelId="{6D374506-4C15-43DC-AE0F-F142B6ECDB3F}" type="presParOf" srcId="{ED8D9DEF-5B19-4176-9396-3A7EAA8E4DD6}" destId="{68C6A87D-B07F-42F2-9DCC-BDFB6CA36BCF}" srcOrd="0" destOrd="0" presId="urn:microsoft.com/office/officeart/2005/8/layout/hierarchy1"/>
    <dgm:cxn modelId="{782FEE93-5494-4DB1-8319-6D915860400E}" type="presParOf" srcId="{ED8D9DEF-5B19-4176-9396-3A7EAA8E4DD6}" destId="{3E66B475-1843-4AD8-B6F5-8060BD90F23A}" srcOrd="1" destOrd="0" presId="urn:microsoft.com/office/officeart/2005/8/layout/hierarchy1"/>
    <dgm:cxn modelId="{D70AABBF-F843-4405-B0AB-F656D681B47D}" type="presParOf" srcId="{B64DA75C-CED1-4B4C-9CC8-E6E2697881B9}" destId="{1B5D3A10-AEC4-43ED-BCDE-E385B52326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3CF16-CD77-4A4A-B540-CD2948E9650A}">
      <dsp:nvSpPr>
        <dsp:cNvPr id="0" name=""/>
        <dsp:cNvSpPr/>
      </dsp:nvSpPr>
      <dsp:spPr>
        <a:xfrm>
          <a:off x="950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3ABDD-409F-414B-8D27-AB86E2004FD6}">
      <dsp:nvSpPr>
        <dsp:cNvPr id="0" name=""/>
        <dsp:cNvSpPr/>
      </dsp:nvSpPr>
      <dsp:spPr>
        <a:xfrm>
          <a:off x="371518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Criar uma estratégia para que os clientes da padaria forneçam seus dados sem causar estranhamento:</a:t>
          </a:r>
          <a:endParaRPr lang="en-US" sz="2500" kern="1200"/>
        </a:p>
      </dsp:txBody>
      <dsp:txXfrm>
        <a:off x="433546" y="784100"/>
        <a:ext cx="3211056" cy="1993740"/>
      </dsp:txXfrm>
    </dsp:sp>
    <dsp:sp modelId="{68C6A87D-B07F-42F2-9DCC-BDFB6CA36BCF}">
      <dsp:nvSpPr>
        <dsp:cNvPr id="0" name=""/>
        <dsp:cNvSpPr/>
      </dsp:nvSpPr>
      <dsp:spPr>
        <a:xfrm>
          <a:off x="4077199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6B475-1843-4AD8-B6F5-8060BD90F23A}">
      <dsp:nvSpPr>
        <dsp:cNvPr id="0" name=""/>
        <dsp:cNvSpPr/>
      </dsp:nvSpPr>
      <dsp:spPr>
        <a:xfrm>
          <a:off x="4447767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10 minutos</a:t>
          </a:r>
          <a:endParaRPr lang="en-US" sz="2500" kern="1200"/>
        </a:p>
      </dsp:txBody>
      <dsp:txXfrm>
        <a:off x="4509795" y="784100"/>
        <a:ext cx="3211056" cy="1993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3538" y="53720"/>
            <a:ext cx="6376923" cy="636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548ED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548ED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548ED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548ED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3538" y="53720"/>
            <a:ext cx="6376923" cy="636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548ED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9300" y="2630423"/>
            <a:ext cx="7004050" cy="2136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jpg"/><Relationship Id="rId10" Type="http://schemas.openxmlformats.org/officeDocument/2006/relationships/image" Target="../media/image57.jp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0" y="4604672"/>
            <a:ext cx="5557520" cy="18447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4000" spc="-20" dirty="0">
                <a:latin typeface="Calibri"/>
                <a:cs typeface="Calibri"/>
              </a:rPr>
              <a:t>Gestão</a:t>
            </a:r>
            <a:r>
              <a:rPr sz="4000" spc="-7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de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Relacionamento </a:t>
            </a:r>
            <a:r>
              <a:rPr sz="4000" spc="-89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com</a:t>
            </a:r>
            <a:r>
              <a:rPr sz="4000" spc="-60" dirty="0"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clientes</a:t>
            </a:r>
            <a:endParaRPr sz="4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965"/>
              </a:spcBef>
            </a:pPr>
            <a:r>
              <a:rPr sz="1400" spc="-20" dirty="0">
                <a:solidFill>
                  <a:srgbClr val="888888"/>
                </a:solidFill>
                <a:latin typeface="Calibri"/>
                <a:cs typeface="Calibri"/>
              </a:rPr>
              <a:t>Profª</a:t>
            </a:r>
            <a:r>
              <a:rPr sz="14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888888"/>
                </a:solidFill>
                <a:latin typeface="Calibri"/>
                <a:cs typeface="Calibri"/>
              </a:rPr>
              <a:t>Slana</a:t>
            </a:r>
            <a:r>
              <a:rPr sz="1400" spc="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888888"/>
                </a:solidFill>
                <a:latin typeface="Calibri"/>
                <a:cs typeface="Calibri"/>
              </a:rPr>
              <a:t>Feitosa </a:t>
            </a:r>
            <a:r>
              <a:rPr sz="1400" spc="-10" dirty="0">
                <a:solidFill>
                  <a:srgbClr val="888888"/>
                </a:solidFill>
                <a:latin typeface="Calibri"/>
                <a:cs typeface="Calibri"/>
              </a:rPr>
              <a:t>Carvalho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514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57600" y="1330960"/>
            <a:ext cx="233299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b="1" dirty="0">
                <a:solidFill>
                  <a:srgbClr val="548ED4"/>
                </a:solidFill>
                <a:latin typeface="Calibri"/>
                <a:cs typeface="Calibri"/>
              </a:rPr>
              <a:t>CRM</a:t>
            </a:r>
            <a:endParaRPr sz="60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437" y="1609420"/>
            <a:ext cx="797242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  <a:tab pos="6802120" algn="l"/>
              </a:tabLst>
            </a:pPr>
            <a:r>
              <a:rPr sz="3000" dirty="0">
                <a:latin typeface="Calibri"/>
                <a:cs typeface="Calibri"/>
              </a:rPr>
              <a:t>Na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década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70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inicia-se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preocupação	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cliente </a:t>
            </a:r>
            <a:r>
              <a:rPr sz="3000" dirty="0">
                <a:latin typeface="Calibri"/>
                <a:cs typeface="Calibri"/>
              </a:rPr>
              <a:t>e o </a:t>
            </a:r>
            <a:r>
              <a:rPr sz="3000" spc="-30" dirty="0">
                <a:latin typeface="Calibri"/>
                <a:cs typeface="Calibri"/>
              </a:rPr>
              <a:t>foco </a:t>
            </a:r>
            <a:r>
              <a:rPr sz="3000" spc="-5" dirty="0">
                <a:latin typeface="Calibri"/>
                <a:cs typeface="Calibri"/>
              </a:rPr>
              <a:t>no </a:t>
            </a:r>
            <a:r>
              <a:rPr sz="3000" spc="-10" dirty="0">
                <a:latin typeface="Calibri"/>
                <a:cs typeface="Calibri"/>
              </a:rPr>
              <a:t>produto </a:t>
            </a:r>
            <a:r>
              <a:rPr sz="3000" spc="-5" dirty="0">
                <a:latin typeface="Calibri"/>
                <a:cs typeface="Calibri"/>
              </a:rPr>
              <a:t>passa ser direcionado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para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“foco</a:t>
            </a:r>
            <a:r>
              <a:rPr sz="3000" spc="-5" dirty="0">
                <a:latin typeface="Calibri"/>
                <a:cs typeface="Calibri"/>
              </a:rPr>
              <a:t> no </a:t>
            </a:r>
            <a:r>
              <a:rPr sz="3000" spc="-30" dirty="0">
                <a:latin typeface="Calibri"/>
                <a:cs typeface="Calibri"/>
              </a:rPr>
              <a:t>marketing”.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03" y="3080592"/>
            <a:ext cx="5616575" cy="366077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1609420"/>
            <a:ext cx="3929379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00"/>
                </a:solidFill>
              </a:rPr>
              <a:t>Como</a:t>
            </a:r>
            <a:r>
              <a:rPr sz="3000" spc="-5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implantar</a:t>
            </a:r>
            <a:r>
              <a:rPr sz="3000" spc="-7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um</a:t>
            </a:r>
            <a:r>
              <a:rPr sz="3000" spc="-25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CRM</a:t>
            </a:r>
            <a:endParaRPr sz="3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9300" y="2630423"/>
          <a:ext cx="6985634" cy="2123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8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2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Titulo/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função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Objetivos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Etapas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processo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Analista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cliente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certo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Conhecimento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Gerente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Campanha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oferta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certa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Relacionamento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Gerente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Segmento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momento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certo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Interação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6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Gerente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Canal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canais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certos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Conexão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52081" y="53720"/>
            <a:ext cx="10083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solidFill>
                  <a:srgbClr val="548ED4"/>
                </a:solidFill>
                <a:latin typeface="Calibri"/>
                <a:cs typeface="Calibri"/>
              </a:rPr>
              <a:t>CRM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09420"/>
            <a:ext cx="6376035" cy="3994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Calibri"/>
                <a:cs typeface="Calibri"/>
              </a:rPr>
              <a:t>Obstáculos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para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implantação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 um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400">
              <a:latin typeface="Calibri"/>
              <a:cs typeface="Calibri"/>
            </a:endParaRPr>
          </a:p>
          <a:p>
            <a:pPr marL="445134" indent="-43307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45134" algn="l"/>
                <a:tab pos="445770" algn="l"/>
              </a:tabLst>
            </a:pPr>
            <a:r>
              <a:rPr sz="3200" spc="-15" dirty="0">
                <a:latin typeface="Calibri"/>
                <a:cs typeface="Calibri"/>
              </a:rPr>
              <a:t>Resistência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organizada;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Aprendizagem lenta;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Esquecimento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rápido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2440" y="2276475"/>
            <a:ext cx="3047999" cy="283845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63700"/>
            <a:ext cx="7167245" cy="472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Calibri"/>
                <a:cs typeface="Calibri"/>
              </a:rPr>
              <a:t>Obstáculos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para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implantação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 um 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Calibri"/>
              <a:cs typeface="Calibri"/>
            </a:endParaRPr>
          </a:p>
          <a:p>
            <a:pPr marL="356870" marR="17145" indent="-344805">
              <a:lnSpc>
                <a:spcPct val="90000"/>
              </a:lnSpc>
              <a:buFont typeface="Arial MT"/>
              <a:buChar char="•"/>
              <a:tabLst>
                <a:tab pos="445134" algn="l"/>
                <a:tab pos="445770" algn="l"/>
              </a:tabLst>
            </a:pPr>
            <a:r>
              <a:rPr dirty="0"/>
              <a:t>	</a:t>
            </a:r>
            <a:r>
              <a:rPr sz="3200" spc="-40" dirty="0">
                <a:latin typeface="Calibri"/>
                <a:cs typeface="Calibri"/>
              </a:rPr>
              <a:t>Para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superar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obstáculos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empresa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deve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ajudar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seus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funcionários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35" dirty="0">
                <a:latin typeface="Calibri"/>
                <a:cs typeface="Calibri"/>
              </a:rPr>
              <a:t>enxergar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 </a:t>
            </a:r>
            <a:r>
              <a:rPr sz="3200" spc="-15" dirty="0">
                <a:latin typeface="Calibri"/>
                <a:cs typeface="Calibri"/>
              </a:rPr>
              <a:t>valor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mudanças</a:t>
            </a:r>
            <a:r>
              <a:rPr sz="3200" spc="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novas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soluções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 CRM.</a:t>
            </a:r>
            <a:endParaRPr sz="3200">
              <a:latin typeface="Calibri"/>
              <a:cs typeface="Calibri"/>
            </a:endParaRPr>
          </a:p>
          <a:p>
            <a:pPr marL="356870" marR="5080" indent="-344805">
              <a:lnSpc>
                <a:spcPct val="90000"/>
              </a:lnSpc>
              <a:spcBef>
                <a:spcPts val="770"/>
              </a:spcBef>
              <a:buFont typeface="Arial MT"/>
              <a:buChar char="•"/>
              <a:tabLst>
                <a:tab pos="445134" algn="l"/>
                <a:tab pos="445770" algn="l"/>
              </a:tabLst>
            </a:pPr>
            <a:r>
              <a:rPr dirty="0"/>
              <a:t>	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cúpula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organização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precisa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reapresentar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informações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 </a:t>
            </a:r>
            <a:r>
              <a:rPr sz="3200" spc="-20" dirty="0">
                <a:latin typeface="Calibri"/>
                <a:cs typeface="Calibri"/>
              </a:rPr>
              <a:t>tal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forma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 </a:t>
            </a:r>
            <a:r>
              <a:rPr sz="3200" spc="-25" dirty="0">
                <a:latin typeface="Calibri"/>
                <a:cs typeface="Calibri"/>
              </a:rPr>
              <a:t>envolva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pessoas,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façam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com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elas</a:t>
            </a:r>
            <a:r>
              <a:rPr sz="3200" spc="-10" dirty="0">
                <a:latin typeface="Calibri"/>
                <a:cs typeface="Calibri"/>
              </a:rPr>
              <a:t> desejem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utilizar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novo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sistema.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8266" y="1609420"/>
            <a:ext cx="412940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1" dirty="0">
                <a:latin typeface="Calibri"/>
                <a:cs typeface="Calibri"/>
              </a:rPr>
              <a:t>Prepare-se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para</a:t>
            </a:r>
            <a:r>
              <a:rPr sz="2800" i="1" spc="-10" dirty="0">
                <a:latin typeface="Calibri"/>
                <a:cs typeface="Calibri"/>
              </a:rPr>
              <a:t> </a:t>
            </a:r>
            <a:r>
              <a:rPr sz="2800" i="1" spc="5" dirty="0">
                <a:latin typeface="Calibri"/>
                <a:cs typeface="Calibri"/>
              </a:rPr>
              <a:t>a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mudança!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839" y="2775204"/>
            <a:ext cx="4366260" cy="268833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499742"/>
            <a:ext cx="7345680" cy="429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i="1" spc="-5" dirty="0">
                <a:latin typeface="Calibri"/>
                <a:cs typeface="Calibri"/>
              </a:rPr>
              <a:t>Livros</a:t>
            </a:r>
            <a:r>
              <a:rPr sz="2500" i="1" spc="-3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recomendados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Calibri"/>
              <a:cs typeface="Calibri"/>
            </a:endParaRPr>
          </a:p>
          <a:p>
            <a:pPr marL="356870" marR="83439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Mirian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Bretzke: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Marketing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Relacionamento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Competição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Em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Tempo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Real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Julio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Lobos: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Encantando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Cliente</a:t>
            </a:r>
            <a:r>
              <a:rPr sz="2500" spc="4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-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Externo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 </a:t>
            </a:r>
            <a:r>
              <a:rPr sz="2500" spc="-10" dirty="0">
                <a:latin typeface="Calibri"/>
                <a:cs typeface="Calibri"/>
              </a:rPr>
              <a:t>Interno</a:t>
            </a:r>
            <a:endParaRPr sz="25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Claus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Moller: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Reclamação</a:t>
            </a:r>
            <a:r>
              <a:rPr sz="2500" spc="4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cliente?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Não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tem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melhor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presente</a:t>
            </a:r>
            <a:endParaRPr sz="2500">
              <a:latin typeface="Calibri"/>
              <a:cs typeface="Calibri"/>
            </a:endParaRPr>
          </a:p>
          <a:p>
            <a:pPr marL="356870" marR="123063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Ronald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Swift: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Revolucionário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Marketing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Relacionamento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com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Cliente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Marcos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Mazza: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CRM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–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Sucessos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Insucessos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7098" y="4077068"/>
            <a:ext cx="2457450" cy="23241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6244" y="1609420"/>
            <a:ext cx="7661275" cy="416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  <a:tab pos="2584450" algn="l"/>
              </a:tabLst>
            </a:pPr>
            <a:r>
              <a:rPr sz="3200" spc="-5" dirty="0">
                <a:latin typeface="Calibri"/>
                <a:cs typeface="Calibri"/>
              </a:rPr>
              <a:t>Na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década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1990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técnicas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marketing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passam</a:t>
            </a:r>
            <a:r>
              <a:rPr sz="3200" spc="-5" dirty="0">
                <a:latin typeface="Calibri"/>
                <a:cs typeface="Calibri"/>
              </a:rPr>
              <a:t> a</a:t>
            </a:r>
            <a:r>
              <a:rPr sz="3200" spc="-10" dirty="0">
                <a:latin typeface="Calibri"/>
                <a:cs typeface="Calibri"/>
              </a:rPr>
              <a:t> ser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orientadas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pelas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necessidades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dos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clientes.	</a:t>
            </a:r>
            <a:r>
              <a:rPr sz="3200" spc="-25" dirty="0">
                <a:latin typeface="Calibri"/>
                <a:cs typeface="Calibri"/>
              </a:rPr>
              <a:t>Foi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aqui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surgiu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conceito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Marketing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de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Relacionamento</a:t>
            </a:r>
            <a:r>
              <a:rPr sz="3200" spc="-1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166370" marR="1960880" lvl="1">
              <a:lnSpc>
                <a:spcPct val="100000"/>
              </a:lnSpc>
              <a:spcBef>
                <a:spcPts val="1880"/>
              </a:spcBef>
              <a:buFont typeface="Arial MT"/>
              <a:buChar char="•"/>
              <a:tabLst>
                <a:tab pos="511175" algn="l"/>
                <a:tab pos="511809" algn="l"/>
              </a:tabLst>
            </a:pPr>
            <a:r>
              <a:rPr sz="3200" spc="-10" dirty="0">
                <a:latin typeface="Calibri"/>
                <a:cs typeface="Calibri"/>
              </a:rPr>
              <a:t>O CDC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(Código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Defesa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do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Consumidor)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Mudou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totalmente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as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relações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 </a:t>
            </a:r>
            <a:r>
              <a:rPr sz="3200" spc="-15" dirty="0">
                <a:latin typeface="Calibri"/>
                <a:cs typeface="Calibri"/>
              </a:rPr>
              <a:t>consumo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Brasil,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 cliente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está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com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 </a:t>
            </a:r>
            <a:r>
              <a:rPr sz="3200" spc="-65" dirty="0">
                <a:latin typeface="Calibri"/>
                <a:cs typeface="Calibri"/>
              </a:rPr>
              <a:t>poder.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504" y="1569796"/>
            <a:ext cx="8216900" cy="20859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700" spc="5" dirty="0">
                <a:latin typeface="Calibri"/>
                <a:cs typeface="Calibri"/>
              </a:rPr>
              <a:t>O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conceito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</a:t>
            </a:r>
            <a:r>
              <a:rPr sz="2700" spc="-15" dirty="0">
                <a:latin typeface="Calibri"/>
                <a:cs typeface="Calibri"/>
              </a:rPr>
              <a:t> marketing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tem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sofrido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diversas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evoluções.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450">
              <a:latin typeface="Calibri"/>
              <a:cs typeface="Calibri"/>
            </a:endParaRPr>
          </a:p>
          <a:p>
            <a:pPr marL="356870" marR="457834" indent="-344805">
              <a:lnSpc>
                <a:spcPct val="9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700" spc="-5" dirty="0">
                <a:latin typeface="Calibri"/>
                <a:cs typeface="Calibri"/>
              </a:rPr>
              <a:t>Phillip Kotler define </a:t>
            </a:r>
            <a:r>
              <a:rPr sz="2700" spc="5" dirty="0">
                <a:latin typeface="Calibri"/>
                <a:cs typeface="Calibri"/>
              </a:rPr>
              <a:t>o </a:t>
            </a:r>
            <a:r>
              <a:rPr sz="2700" spc="-15" dirty="0">
                <a:latin typeface="Calibri"/>
                <a:cs typeface="Calibri"/>
              </a:rPr>
              <a:t>marketing </a:t>
            </a:r>
            <a:r>
              <a:rPr sz="2700" dirty="0">
                <a:latin typeface="Calibri"/>
                <a:cs typeface="Calibri"/>
              </a:rPr>
              <a:t>como </a:t>
            </a:r>
            <a:r>
              <a:rPr sz="2700" spc="-5" dirty="0">
                <a:latin typeface="Calibri"/>
                <a:cs typeface="Calibri"/>
              </a:rPr>
              <a:t>sendo </a:t>
            </a:r>
            <a:r>
              <a:rPr sz="2700" dirty="0">
                <a:latin typeface="Calibri"/>
                <a:cs typeface="Calibri"/>
              </a:rPr>
              <a:t>uma 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atividade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humana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dirigida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a</a:t>
            </a:r>
            <a:r>
              <a:rPr sz="2700" spc="-15" dirty="0">
                <a:latin typeface="Calibri"/>
                <a:cs typeface="Calibri"/>
              </a:rPr>
              <a:t> satisfazer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necessidades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e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desejos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pelo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processo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trocas.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675" y="4395787"/>
            <a:ext cx="2819400" cy="22733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27124"/>
            <a:ext cx="7255509" cy="359346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6870" marR="29209" indent="-344805">
              <a:lnSpc>
                <a:spcPct val="80000"/>
              </a:lnSpc>
              <a:spcBef>
                <a:spcPts val="819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Se </a:t>
            </a:r>
            <a:r>
              <a:rPr sz="3000" spc="-15" dirty="0">
                <a:latin typeface="Calibri"/>
                <a:cs typeface="Calibri"/>
              </a:rPr>
              <a:t>marketing </a:t>
            </a:r>
            <a:r>
              <a:rPr sz="3000" dirty="0">
                <a:latin typeface="Calibri"/>
                <a:cs typeface="Calibri"/>
              </a:rPr>
              <a:t>é à </a:t>
            </a:r>
            <a:r>
              <a:rPr sz="3000" spc="-5" dirty="0">
                <a:latin typeface="Calibri"/>
                <a:cs typeface="Calibri"/>
              </a:rPr>
              <a:t>busca da </a:t>
            </a:r>
            <a:r>
              <a:rPr sz="3000" spc="-15" dirty="0">
                <a:latin typeface="Calibri"/>
                <a:cs typeface="Calibri"/>
              </a:rPr>
              <a:t>satisfação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dirty="0">
                <a:latin typeface="Calibri"/>
                <a:cs typeface="Calibri"/>
              </a:rPr>
              <a:t> desejos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necessidades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podemos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interpretá-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lo </a:t>
            </a:r>
            <a:r>
              <a:rPr sz="3000" spc="-10" dirty="0">
                <a:latin typeface="Calibri"/>
                <a:cs typeface="Calibri"/>
              </a:rPr>
              <a:t>como </a:t>
            </a:r>
            <a:r>
              <a:rPr sz="3000" spc="-5" dirty="0">
                <a:latin typeface="Calibri"/>
                <a:cs typeface="Calibri"/>
              </a:rPr>
              <a:t>sendo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b="1" spc="-30" dirty="0">
                <a:latin typeface="Calibri"/>
                <a:cs typeface="Calibri"/>
              </a:rPr>
              <a:t>ENCANTAMENTO </a:t>
            </a:r>
            <a:r>
              <a:rPr sz="3000" spc="-5" dirty="0">
                <a:latin typeface="Calibri"/>
                <a:cs typeface="Calibri"/>
              </a:rPr>
              <a:t>do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500">
              <a:latin typeface="Calibri"/>
              <a:cs typeface="Calibri"/>
            </a:endParaRPr>
          </a:p>
          <a:p>
            <a:pPr marL="356870" marR="5080" indent="-344805">
              <a:lnSpc>
                <a:spcPct val="8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Visando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encantar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organizações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passam a </a:t>
            </a:r>
            <a:r>
              <a:rPr sz="3000" spc="-5" dirty="0">
                <a:latin typeface="Calibri"/>
                <a:cs typeface="Calibri"/>
              </a:rPr>
              <a:t>se preocupar </a:t>
            </a:r>
            <a:r>
              <a:rPr sz="3000" spc="-10" dirty="0">
                <a:latin typeface="Calibri"/>
                <a:cs typeface="Calibri"/>
              </a:rPr>
              <a:t>com </a:t>
            </a:r>
            <a:r>
              <a:rPr sz="3000" dirty="0">
                <a:latin typeface="Calibri"/>
                <a:cs typeface="Calibri"/>
              </a:rPr>
              <a:t>a aquisição de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técnicas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20" dirty="0">
                <a:latin typeface="Calibri"/>
                <a:cs typeface="Calibri"/>
              </a:rPr>
              <a:t>ferramentas </a:t>
            </a:r>
            <a:r>
              <a:rPr sz="3000" spc="-15" dirty="0">
                <a:latin typeface="Calibri"/>
                <a:cs typeface="Calibri"/>
              </a:rPr>
              <a:t>capazes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20" dirty="0">
                <a:latin typeface="Calibri"/>
                <a:cs typeface="Calibri"/>
              </a:rPr>
              <a:t>gerar 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informações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sofre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seus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178128"/>
            <a:ext cx="8050530" cy="469011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6870" marR="5080" indent="-344805">
              <a:lnSpc>
                <a:spcPct val="90100"/>
              </a:lnSpc>
              <a:spcBef>
                <a:spcPts val="3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latin typeface="Calibri"/>
                <a:cs typeface="Calibri"/>
              </a:rPr>
              <a:t>Gerência </a:t>
            </a:r>
            <a:r>
              <a:rPr sz="2200" dirty="0">
                <a:latin typeface="Calibri"/>
                <a:cs typeface="Calibri"/>
              </a:rPr>
              <a:t>de </a:t>
            </a:r>
            <a:r>
              <a:rPr sz="2200" b="1" spc="-10" dirty="0">
                <a:latin typeface="Calibri"/>
                <a:cs typeface="Calibri"/>
              </a:rPr>
              <a:t>Relacionamento </a:t>
            </a:r>
            <a:r>
              <a:rPr sz="2200" spc="-5" dirty="0">
                <a:latin typeface="Calibri"/>
                <a:cs typeface="Calibri"/>
              </a:rPr>
              <a:t>com clientes </a:t>
            </a:r>
            <a:r>
              <a:rPr sz="2200" spc="5" dirty="0">
                <a:latin typeface="Calibri"/>
                <a:cs typeface="Calibri"/>
              </a:rPr>
              <a:t>é </a:t>
            </a:r>
            <a:r>
              <a:rPr sz="2200" dirty="0">
                <a:latin typeface="Calibri"/>
                <a:cs typeface="Calibri"/>
              </a:rPr>
              <a:t>uma </a:t>
            </a:r>
            <a:r>
              <a:rPr sz="2200" spc="-5" dirty="0">
                <a:latin typeface="Calibri"/>
                <a:cs typeface="Calibri"/>
              </a:rPr>
              <a:t>abordagem </a:t>
            </a:r>
            <a:r>
              <a:rPr sz="2200" dirty="0">
                <a:latin typeface="Calibri"/>
                <a:cs typeface="Calibri"/>
              </a:rPr>
              <a:t> empresarial </a:t>
            </a:r>
            <a:r>
              <a:rPr sz="2200" spc="-5" dirty="0">
                <a:latin typeface="Calibri"/>
                <a:cs typeface="Calibri"/>
              </a:rPr>
              <a:t>destinada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entender </a:t>
            </a:r>
            <a:r>
              <a:rPr sz="2200" dirty="0">
                <a:latin typeface="Calibri"/>
                <a:cs typeface="Calibri"/>
              </a:rPr>
              <a:t>e </a:t>
            </a:r>
            <a:r>
              <a:rPr sz="2200" spc="-5" dirty="0">
                <a:latin typeface="Calibri"/>
                <a:cs typeface="Calibri"/>
              </a:rPr>
              <a:t>influenciar </a:t>
            </a:r>
            <a:r>
              <a:rPr sz="2200" dirty="0">
                <a:latin typeface="Calibri"/>
                <a:cs typeface="Calibri"/>
              </a:rPr>
              <a:t>o </a:t>
            </a:r>
            <a:r>
              <a:rPr sz="2200" spc="-5" dirty="0">
                <a:latin typeface="Calibri"/>
                <a:cs typeface="Calibri"/>
              </a:rPr>
              <a:t>comportamento </a:t>
            </a:r>
            <a:r>
              <a:rPr sz="2200" dirty="0">
                <a:latin typeface="Calibri"/>
                <a:cs typeface="Calibri"/>
              </a:rPr>
              <a:t> dos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clientes,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meio </a:t>
            </a:r>
            <a:r>
              <a:rPr sz="2200" spc="-5" dirty="0">
                <a:latin typeface="Calibri"/>
                <a:cs typeface="Calibri"/>
              </a:rPr>
              <a:t>de comunicações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significativas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melhorar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compras,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retenção,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lealdade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lucratividade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deles.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550">
              <a:latin typeface="Calibri"/>
              <a:cs typeface="Calibri"/>
            </a:endParaRPr>
          </a:p>
          <a:p>
            <a:pPr marL="356870" indent="-344805">
              <a:lnSpc>
                <a:spcPts val="251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Calibri"/>
                <a:cs typeface="Calibri"/>
              </a:rPr>
              <a:t>CRM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um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processo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transforma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informações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sobre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os</a:t>
            </a:r>
            <a:r>
              <a:rPr sz="2200" spc="-5" dirty="0">
                <a:latin typeface="Calibri"/>
                <a:cs typeface="Calibri"/>
              </a:rPr>
              <a:t> clientes</a:t>
            </a:r>
            <a:endParaRPr sz="2200">
              <a:latin typeface="Calibri"/>
              <a:cs typeface="Calibri"/>
            </a:endParaRPr>
          </a:p>
          <a:p>
            <a:pPr marL="356870">
              <a:lnSpc>
                <a:spcPts val="2510"/>
              </a:lnSpc>
            </a:pPr>
            <a:r>
              <a:rPr sz="2200" spc="5" dirty="0">
                <a:latin typeface="Calibri"/>
                <a:cs typeface="Calibri"/>
              </a:rPr>
              <a:t>em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relacionamentos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positivos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 </a:t>
            </a:r>
            <a:r>
              <a:rPr sz="2200" spc="5" dirty="0">
                <a:latin typeface="Calibri"/>
                <a:cs typeface="Calibri"/>
              </a:rPr>
              <a:t>os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mesmos.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ts val="251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5" dirty="0">
                <a:latin typeface="Calibri"/>
                <a:cs typeface="Calibri"/>
              </a:rPr>
              <a:t>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CRM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é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integração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entre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 marketing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 tecnologia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endParaRPr sz="2200">
              <a:latin typeface="Calibri"/>
              <a:cs typeface="Calibri"/>
            </a:endParaRPr>
          </a:p>
          <a:p>
            <a:pPr marL="356870">
              <a:lnSpc>
                <a:spcPts val="2510"/>
              </a:lnSpc>
            </a:pPr>
            <a:r>
              <a:rPr sz="2200" spc="-5" dirty="0">
                <a:latin typeface="Calibri"/>
                <a:cs typeface="Calibri"/>
              </a:rPr>
              <a:t>informação.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Calibri"/>
              <a:cs typeface="Calibri"/>
            </a:endParaRPr>
          </a:p>
          <a:p>
            <a:pPr marL="356870" marR="914400" indent="-344805">
              <a:lnSpc>
                <a:spcPts val="238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latin typeface="Calibri"/>
                <a:cs typeface="Calibri"/>
              </a:rPr>
              <a:t>IMPORTANTE: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Sem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dados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históricos,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transações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detalhadas,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comunicações </a:t>
            </a:r>
            <a:r>
              <a:rPr sz="2200" spc="-10" dirty="0">
                <a:latin typeface="Calibri"/>
                <a:cs typeface="Calibri"/>
              </a:rPr>
              <a:t>focalizadas </a:t>
            </a:r>
            <a:r>
              <a:rPr sz="2200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categorizadas </a:t>
            </a:r>
            <a:r>
              <a:rPr sz="2200" dirty="0">
                <a:latin typeface="Calibri"/>
                <a:cs typeface="Calibri"/>
              </a:rPr>
              <a:t>dos </a:t>
            </a:r>
            <a:r>
              <a:rPr sz="2200" spc="-5" dirty="0">
                <a:latin typeface="Calibri"/>
                <a:cs typeface="Calibri"/>
              </a:rPr>
              <a:t>clientes, </a:t>
            </a:r>
            <a:r>
              <a:rPr sz="2200" dirty="0">
                <a:latin typeface="Calibri"/>
                <a:cs typeface="Calibri"/>
              </a:rPr>
              <a:t>um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relacionamento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não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efetivamente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mantido.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04" y="3098253"/>
            <a:ext cx="3657600" cy="30670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4131" y="989787"/>
            <a:ext cx="7617459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0465" marR="5080" indent="-1033780">
              <a:lnSpc>
                <a:spcPct val="100000"/>
              </a:lnSpc>
              <a:spcBef>
                <a:spcPts val="100"/>
              </a:spcBef>
            </a:pPr>
            <a:r>
              <a:rPr sz="3000" i="1" dirty="0">
                <a:latin typeface="Calibri"/>
                <a:cs typeface="Calibri"/>
              </a:rPr>
              <a:t>O </a:t>
            </a:r>
            <a:r>
              <a:rPr sz="3000" i="1" spc="-10" dirty="0">
                <a:latin typeface="Calibri"/>
                <a:cs typeface="Calibri"/>
              </a:rPr>
              <a:t>que aconteceria </a:t>
            </a:r>
            <a:r>
              <a:rPr sz="3000" i="1" spc="-5" dirty="0">
                <a:latin typeface="Calibri"/>
                <a:cs typeface="Calibri"/>
              </a:rPr>
              <a:t>se </a:t>
            </a:r>
            <a:r>
              <a:rPr sz="3000" i="1" dirty="0">
                <a:latin typeface="Calibri"/>
                <a:cs typeface="Calibri"/>
              </a:rPr>
              <a:t>o </a:t>
            </a:r>
            <a:r>
              <a:rPr sz="3000" i="1" spc="-5" dirty="0">
                <a:latin typeface="Calibri"/>
                <a:cs typeface="Calibri"/>
              </a:rPr>
              <a:t>vendedor </a:t>
            </a:r>
            <a:r>
              <a:rPr sz="3000" i="1" spc="-10" dirty="0">
                <a:latin typeface="Calibri"/>
                <a:cs typeface="Calibri"/>
              </a:rPr>
              <a:t>que atende aos </a:t>
            </a:r>
            <a:r>
              <a:rPr sz="3000" i="1" spc="-66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melhores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clientes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saísse</a:t>
            </a:r>
            <a:r>
              <a:rPr sz="3000" i="1" spc="-5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da</a:t>
            </a:r>
            <a:r>
              <a:rPr sz="3000" i="1" spc="-1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empresa?</a:t>
            </a:r>
            <a:endParaRPr sz="3000">
              <a:latin typeface="Calibri"/>
              <a:cs typeface="Calibri"/>
            </a:endParaRPr>
          </a:p>
          <a:p>
            <a:pPr marL="1646555" marR="302260" indent="-1634489">
              <a:lnSpc>
                <a:spcPct val="100000"/>
              </a:lnSpc>
              <a:spcBef>
                <a:spcPts val="2445"/>
              </a:spcBef>
            </a:pP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grande </a:t>
            </a:r>
            <a:r>
              <a:rPr sz="3000" dirty="0">
                <a:latin typeface="Calibri"/>
                <a:cs typeface="Calibri"/>
              </a:rPr>
              <a:t>maioria </a:t>
            </a:r>
            <a:r>
              <a:rPr sz="3000" spc="-5" dirty="0">
                <a:latin typeface="Calibri"/>
                <a:cs typeface="Calibri"/>
              </a:rPr>
              <a:t>das </a:t>
            </a:r>
            <a:r>
              <a:rPr sz="3000" spc="-10" dirty="0">
                <a:latin typeface="Calibri"/>
                <a:cs typeface="Calibri"/>
              </a:rPr>
              <a:t>empresas perderia toda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relação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 estes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</a:t>
            </a:r>
            <a:endParaRPr sz="3000">
              <a:latin typeface="Calibri"/>
              <a:cs typeface="Calibri"/>
            </a:endParaRPr>
          </a:p>
          <a:p>
            <a:pPr marL="3322320" marR="53340">
              <a:lnSpc>
                <a:spcPct val="100000"/>
              </a:lnSpc>
              <a:spcBef>
                <a:spcPts val="1875"/>
              </a:spcBef>
            </a:pPr>
            <a:r>
              <a:rPr sz="3000" dirty="0">
                <a:latin typeface="Calibri"/>
                <a:cs typeface="Calibri"/>
              </a:rPr>
              <a:t>A </a:t>
            </a:r>
            <a:r>
              <a:rPr sz="3000" b="1" spc="-10" dirty="0">
                <a:latin typeface="Calibri"/>
                <a:cs typeface="Calibri"/>
              </a:rPr>
              <a:t>tecnologia </a:t>
            </a:r>
            <a:r>
              <a:rPr sz="3000" dirty="0">
                <a:latin typeface="Calibri"/>
                <a:cs typeface="Calibri"/>
              </a:rPr>
              <a:t>pode </a:t>
            </a:r>
            <a:r>
              <a:rPr sz="3000" spc="-30" dirty="0">
                <a:latin typeface="Calibri"/>
                <a:cs typeface="Calibri"/>
              </a:rPr>
              <a:t>exercer 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papel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importante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nesse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sentido </a:t>
            </a:r>
            <a:r>
              <a:rPr sz="3000" dirty="0">
                <a:latin typeface="Calibri"/>
                <a:cs typeface="Calibri"/>
              </a:rPr>
              <a:t>e as </a:t>
            </a:r>
            <a:r>
              <a:rPr sz="3000" spc="-20" dirty="0">
                <a:latin typeface="Calibri"/>
                <a:cs typeface="Calibri"/>
              </a:rPr>
              <a:t>novas 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ferramentas </a:t>
            </a:r>
            <a:r>
              <a:rPr sz="3000" spc="-5" dirty="0">
                <a:latin typeface="Calibri"/>
                <a:cs typeface="Calibri"/>
              </a:rPr>
              <a:t>tornam cada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vez </a:t>
            </a:r>
            <a:r>
              <a:rPr sz="3000" dirty="0">
                <a:latin typeface="Calibri"/>
                <a:cs typeface="Calibri"/>
              </a:rPr>
              <a:t>mais </a:t>
            </a:r>
            <a:r>
              <a:rPr sz="3000" spc="-15" dirty="0">
                <a:latin typeface="Calibri"/>
                <a:cs typeface="Calibri"/>
              </a:rPr>
              <a:t>fácil </a:t>
            </a:r>
            <a:r>
              <a:rPr sz="3000" dirty="0">
                <a:latin typeface="Calibri"/>
                <a:cs typeface="Calibri"/>
              </a:rPr>
              <a:t>incluir 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consultar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registros.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7757" y="3645027"/>
            <a:ext cx="3305175" cy="28289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4370" y="1401267"/>
            <a:ext cx="8179434" cy="286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100" spc="-5" dirty="0">
                <a:latin typeface="Calibri"/>
                <a:cs typeface="Calibri"/>
              </a:rPr>
              <a:t>O </a:t>
            </a:r>
            <a:r>
              <a:rPr sz="3100" spc="-25" dirty="0">
                <a:latin typeface="Calibri"/>
                <a:cs typeface="Calibri"/>
              </a:rPr>
              <a:t>Data</a:t>
            </a:r>
            <a:r>
              <a:rPr sz="3100" spc="3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Base</a:t>
            </a:r>
            <a:r>
              <a:rPr sz="3100" spc="25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Marketing</a:t>
            </a:r>
            <a:r>
              <a:rPr sz="3100" spc="15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é</a:t>
            </a:r>
            <a:r>
              <a:rPr sz="310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um</a:t>
            </a:r>
            <a:r>
              <a:rPr sz="3100" spc="5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sistema</a:t>
            </a:r>
            <a:r>
              <a:rPr sz="3100" spc="2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de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banco </a:t>
            </a:r>
            <a:r>
              <a:rPr sz="310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de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dados</a:t>
            </a:r>
            <a:r>
              <a:rPr sz="3100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com</a:t>
            </a:r>
            <a:r>
              <a:rPr sz="310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os</a:t>
            </a:r>
            <a:r>
              <a:rPr sz="3100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arquivos</a:t>
            </a:r>
            <a:r>
              <a:rPr sz="3100" spc="-10" dirty="0">
                <a:latin typeface="Calibri"/>
                <a:cs typeface="Calibri"/>
              </a:rPr>
              <a:t> dos</a:t>
            </a:r>
            <a:r>
              <a:rPr sz="3100" spc="1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clientes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e</a:t>
            </a:r>
            <a:r>
              <a:rPr sz="3100" spc="1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recursos </a:t>
            </a:r>
            <a:r>
              <a:rPr sz="3100" spc="-685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capazes </a:t>
            </a:r>
            <a:r>
              <a:rPr sz="3100" spc="-5" dirty="0">
                <a:latin typeface="Calibri"/>
                <a:cs typeface="Calibri"/>
              </a:rPr>
              <a:t>de </a:t>
            </a:r>
            <a:r>
              <a:rPr sz="3100" spc="-10" dirty="0">
                <a:latin typeface="Calibri"/>
                <a:cs typeface="Calibri"/>
              </a:rPr>
              <a:t>proporcionar </a:t>
            </a:r>
            <a:r>
              <a:rPr sz="3100" spc="-15" dirty="0">
                <a:latin typeface="Calibri"/>
                <a:cs typeface="Calibri"/>
              </a:rPr>
              <a:t>estatísticas </a:t>
            </a:r>
            <a:r>
              <a:rPr sz="3100" spc="-10" dirty="0">
                <a:latin typeface="Calibri"/>
                <a:cs typeface="Calibri"/>
              </a:rPr>
              <a:t>das </a:t>
            </a:r>
            <a:r>
              <a:rPr sz="3100" spc="-5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informações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coletadas,</a:t>
            </a:r>
            <a:r>
              <a:rPr sz="3100" spc="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com</a:t>
            </a:r>
            <a:r>
              <a:rPr sz="3100" spc="1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a</a:t>
            </a:r>
            <a:r>
              <a:rPr sz="3100" spc="-10" dirty="0">
                <a:latin typeface="Calibri"/>
                <a:cs typeface="Calibri"/>
              </a:rPr>
              <a:t> intenção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de </a:t>
            </a:r>
            <a:r>
              <a:rPr sz="3100" spc="-5" dirty="0">
                <a:latin typeface="Calibri"/>
                <a:cs typeface="Calibri"/>
              </a:rPr>
              <a:t> conhecer e </a:t>
            </a:r>
            <a:r>
              <a:rPr sz="3100" spc="-20" dirty="0">
                <a:latin typeface="Calibri"/>
                <a:cs typeface="Calibri"/>
              </a:rPr>
              <a:t>predizer </a:t>
            </a:r>
            <a:r>
              <a:rPr sz="3100" spc="-5" dirty="0">
                <a:latin typeface="Calibri"/>
                <a:cs typeface="Calibri"/>
              </a:rPr>
              <a:t>o </a:t>
            </a:r>
            <a:r>
              <a:rPr sz="3100" spc="-15" dirty="0">
                <a:latin typeface="Calibri"/>
                <a:cs typeface="Calibri"/>
              </a:rPr>
              <a:t>comportamento </a:t>
            </a:r>
            <a:r>
              <a:rPr sz="3100" spc="-10" dirty="0">
                <a:latin typeface="Calibri"/>
                <a:cs typeface="Calibri"/>
              </a:rPr>
              <a:t>desses </a:t>
            </a:r>
            <a:r>
              <a:rPr sz="3100" spc="-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consumidores.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138504"/>
            <a:ext cx="7604759" cy="4782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i="1" spc="-10" dirty="0">
                <a:latin typeface="Calibri"/>
                <a:cs typeface="Calibri"/>
              </a:rPr>
              <a:t>Funções</a:t>
            </a:r>
            <a:r>
              <a:rPr sz="2600" i="1" spc="-6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do</a:t>
            </a:r>
            <a:r>
              <a:rPr sz="2600" i="1" spc="-30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CRM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i="1" spc="-10" dirty="0">
                <a:latin typeface="Calibri"/>
                <a:cs typeface="Calibri"/>
              </a:rPr>
              <a:t>Descobrir</a:t>
            </a:r>
            <a:r>
              <a:rPr sz="2600" i="1" spc="-1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clientes;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i="1" spc="-10" dirty="0">
                <a:latin typeface="Calibri"/>
                <a:cs typeface="Calibri"/>
              </a:rPr>
              <a:t>Conhecer</a:t>
            </a:r>
            <a:r>
              <a:rPr sz="2600" i="1" spc="-30" dirty="0">
                <a:latin typeface="Calibri"/>
                <a:cs typeface="Calibri"/>
              </a:rPr>
              <a:t> </a:t>
            </a:r>
            <a:r>
              <a:rPr sz="2600" i="1" spc="-15" dirty="0">
                <a:latin typeface="Calibri"/>
                <a:cs typeface="Calibri"/>
              </a:rPr>
              <a:t>os</a:t>
            </a:r>
            <a:r>
              <a:rPr sz="2600" i="1" spc="20" dirty="0">
                <a:latin typeface="Calibri"/>
                <a:cs typeface="Calibri"/>
              </a:rPr>
              <a:t> </a:t>
            </a:r>
            <a:r>
              <a:rPr sz="2600" i="1" spc="-15" dirty="0">
                <a:latin typeface="Calibri"/>
                <a:cs typeface="Calibri"/>
              </a:rPr>
              <a:t>mesmos;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i="1" spc="-15" dirty="0">
                <a:latin typeface="Calibri"/>
                <a:cs typeface="Calibri"/>
              </a:rPr>
              <a:t>Manter</a:t>
            </a:r>
            <a:r>
              <a:rPr sz="2600" i="1" spc="-5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comunicação</a:t>
            </a:r>
            <a:r>
              <a:rPr sz="2600" i="1" spc="60" dirty="0">
                <a:latin typeface="Calibri"/>
                <a:cs typeface="Calibri"/>
              </a:rPr>
              <a:t> </a:t>
            </a:r>
            <a:r>
              <a:rPr sz="2600" i="1" spc="-20" dirty="0">
                <a:latin typeface="Calibri"/>
                <a:cs typeface="Calibri"/>
              </a:rPr>
              <a:t>com</a:t>
            </a:r>
            <a:r>
              <a:rPr sz="2600" i="1" spc="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eles;</a:t>
            </a:r>
            <a:endParaRPr sz="2600">
              <a:latin typeface="Calibri"/>
              <a:cs typeface="Calibri"/>
            </a:endParaRPr>
          </a:p>
          <a:p>
            <a:pPr marL="356870" marR="5080" indent="-344805">
              <a:lnSpc>
                <a:spcPct val="801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i="1" spc="-5" dirty="0">
                <a:latin typeface="Calibri"/>
                <a:cs typeface="Calibri"/>
              </a:rPr>
              <a:t>Assegurar </a:t>
            </a:r>
            <a:r>
              <a:rPr sz="2600" i="1" dirty="0">
                <a:latin typeface="Calibri"/>
                <a:cs typeface="Calibri"/>
              </a:rPr>
              <a:t>que eles </a:t>
            </a:r>
            <a:r>
              <a:rPr sz="2600" i="1" spc="-5" dirty="0">
                <a:latin typeface="Calibri"/>
                <a:cs typeface="Calibri"/>
              </a:rPr>
              <a:t>recebam o </a:t>
            </a:r>
            <a:r>
              <a:rPr sz="2600" i="1" dirty="0">
                <a:latin typeface="Calibri"/>
                <a:cs typeface="Calibri"/>
              </a:rPr>
              <a:t>que </a:t>
            </a:r>
            <a:r>
              <a:rPr sz="2600" i="1" spc="-5" dirty="0">
                <a:latin typeface="Calibri"/>
                <a:cs typeface="Calibri"/>
              </a:rPr>
              <a:t>desejam </a:t>
            </a:r>
            <a:r>
              <a:rPr sz="2600" i="1" dirty="0">
                <a:latin typeface="Calibri"/>
                <a:cs typeface="Calibri"/>
              </a:rPr>
              <a:t>da </a:t>
            </a:r>
            <a:r>
              <a:rPr sz="2600" i="1" spc="5" dirty="0">
                <a:latin typeface="Calibri"/>
                <a:cs typeface="Calibri"/>
              </a:rPr>
              <a:t> </a:t>
            </a:r>
            <a:r>
              <a:rPr sz="2600" i="1" spc="-15" dirty="0">
                <a:latin typeface="Calibri"/>
                <a:cs typeface="Calibri"/>
              </a:rPr>
              <a:t>organização,</a:t>
            </a:r>
            <a:r>
              <a:rPr sz="2600" i="1" spc="-10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não</a:t>
            </a:r>
            <a:r>
              <a:rPr sz="2600" i="1" spc="-5" dirty="0">
                <a:latin typeface="Calibri"/>
                <a:cs typeface="Calibri"/>
              </a:rPr>
              <a:t> </a:t>
            </a:r>
            <a:r>
              <a:rPr sz="2600" i="1" spc="-15" dirty="0">
                <a:latin typeface="Calibri"/>
                <a:cs typeface="Calibri"/>
              </a:rPr>
              <a:t>somente</a:t>
            </a:r>
            <a:r>
              <a:rPr sz="2600" i="1" spc="1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quanto</a:t>
            </a:r>
            <a:r>
              <a:rPr sz="2600" i="1" spc="-2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ao </a:t>
            </a:r>
            <a:r>
              <a:rPr sz="2600" i="1" spc="-10" dirty="0">
                <a:latin typeface="Calibri"/>
                <a:cs typeface="Calibri"/>
              </a:rPr>
              <a:t>aspecto</a:t>
            </a:r>
            <a:r>
              <a:rPr sz="2600" i="1" spc="-5" dirty="0">
                <a:latin typeface="Calibri"/>
                <a:cs typeface="Calibri"/>
              </a:rPr>
              <a:t> do </a:t>
            </a:r>
            <a:r>
              <a:rPr sz="2600" i="1" dirty="0">
                <a:latin typeface="Calibri"/>
                <a:cs typeface="Calibri"/>
              </a:rPr>
              <a:t> </a:t>
            </a:r>
            <a:r>
              <a:rPr sz="2600" i="1" spc="-15" dirty="0">
                <a:latin typeface="Calibri"/>
                <a:cs typeface="Calibri"/>
              </a:rPr>
              <a:t>produto,</a:t>
            </a:r>
            <a:r>
              <a:rPr sz="2600" i="1" spc="-10" dirty="0">
                <a:latin typeface="Calibri"/>
                <a:cs typeface="Calibri"/>
              </a:rPr>
              <a:t> mas</a:t>
            </a:r>
            <a:r>
              <a:rPr sz="2600" i="1" spc="3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em</a:t>
            </a:r>
            <a:r>
              <a:rPr sz="2600" i="1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cada</a:t>
            </a:r>
            <a:r>
              <a:rPr sz="2600" i="1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detalhe</a:t>
            </a:r>
            <a:r>
              <a:rPr sz="2600" i="1" spc="-2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de</a:t>
            </a:r>
            <a:r>
              <a:rPr sz="2600" i="1" spc="-5" dirty="0">
                <a:latin typeface="Calibri"/>
                <a:cs typeface="Calibri"/>
              </a:rPr>
              <a:t> </a:t>
            </a:r>
            <a:r>
              <a:rPr sz="2600" i="1" spc="-20" dirty="0">
                <a:latin typeface="Calibri"/>
                <a:cs typeface="Calibri"/>
              </a:rPr>
              <a:t>como</a:t>
            </a:r>
            <a:r>
              <a:rPr sz="2600" i="1" spc="50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a</a:t>
            </a:r>
            <a:r>
              <a:rPr sz="2600" i="1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organização </a:t>
            </a:r>
            <a:r>
              <a:rPr sz="2600" i="1" spc="-57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lida</a:t>
            </a:r>
            <a:r>
              <a:rPr sz="2600" i="1" spc="-35" dirty="0">
                <a:latin typeface="Calibri"/>
                <a:cs typeface="Calibri"/>
              </a:rPr>
              <a:t> </a:t>
            </a:r>
            <a:r>
              <a:rPr sz="2600" i="1" spc="-20" dirty="0">
                <a:latin typeface="Calibri"/>
                <a:cs typeface="Calibri"/>
              </a:rPr>
              <a:t>com</a:t>
            </a:r>
            <a:r>
              <a:rPr sz="2600" i="1" spc="4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eles.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i="1" spc="-20" dirty="0">
                <a:latin typeface="Calibri"/>
                <a:cs typeface="Calibri"/>
              </a:rPr>
              <a:t>Verificar</a:t>
            </a:r>
            <a:r>
              <a:rPr sz="2600" i="1" spc="-40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se </a:t>
            </a:r>
            <a:r>
              <a:rPr sz="2600" i="1" dirty="0">
                <a:latin typeface="Calibri"/>
                <a:cs typeface="Calibri"/>
              </a:rPr>
              <a:t>eles</a:t>
            </a:r>
            <a:r>
              <a:rPr sz="2600" i="1" spc="-1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recebem o </a:t>
            </a:r>
            <a:r>
              <a:rPr sz="2600" i="1" dirty="0">
                <a:latin typeface="Calibri"/>
                <a:cs typeface="Calibri"/>
              </a:rPr>
              <a:t>que</a:t>
            </a:r>
            <a:r>
              <a:rPr sz="2600" i="1" spc="-30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lhes</a:t>
            </a:r>
            <a:r>
              <a:rPr sz="2600" i="1" spc="-20" dirty="0">
                <a:latin typeface="Calibri"/>
                <a:cs typeface="Calibri"/>
              </a:rPr>
              <a:t> foi</a:t>
            </a:r>
            <a:r>
              <a:rPr sz="2600" i="1" spc="1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prometido</a:t>
            </a:r>
            <a:r>
              <a:rPr sz="2600" i="1" spc="4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;</a:t>
            </a:r>
            <a:endParaRPr sz="2600">
              <a:latin typeface="Calibri"/>
              <a:cs typeface="Calibri"/>
            </a:endParaRPr>
          </a:p>
          <a:p>
            <a:pPr marL="356870" marR="215265" indent="-344805">
              <a:lnSpc>
                <a:spcPts val="25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i="1" spc="-5" dirty="0">
                <a:latin typeface="Calibri"/>
                <a:cs typeface="Calibri"/>
              </a:rPr>
              <a:t>Assegurar</a:t>
            </a:r>
            <a:r>
              <a:rPr sz="2600" i="1" spc="-4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que</a:t>
            </a:r>
            <a:r>
              <a:rPr sz="2600" i="1" spc="-10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o</a:t>
            </a:r>
            <a:r>
              <a:rPr sz="2600" i="1" spc="-10" dirty="0">
                <a:latin typeface="Calibri"/>
                <a:cs typeface="Calibri"/>
              </a:rPr>
              <a:t> cliente </a:t>
            </a:r>
            <a:r>
              <a:rPr sz="2600" i="1" spc="-5" dirty="0">
                <a:latin typeface="Calibri"/>
                <a:cs typeface="Calibri"/>
              </a:rPr>
              <a:t>seja </a:t>
            </a:r>
            <a:r>
              <a:rPr sz="2600" i="1" spc="-10" dirty="0">
                <a:latin typeface="Calibri"/>
                <a:cs typeface="Calibri"/>
              </a:rPr>
              <a:t>mantido</a:t>
            </a:r>
            <a:r>
              <a:rPr sz="2600" i="1" spc="4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–</a:t>
            </a:r>
            <a:r>
              <a:rPr sz="2600" i="1" spc="1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mesmo</a:t>
            </a:r>
            <a:r>
              <a:rPr sz="2600" i="1" spc="40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que</a:t>
            </a:r>
            <a:r>
              <a:rPr sz="2600" i="1" spc="-30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o </a:t>
            </a:r>
            <a:r>
              <a:rPr sz="2600" i="1" spc="-57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cliente</a:t>
            </a:r>
            <a:r>
              <a:rPr sz="2600" i="1" spc="-30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não</a:t>
            </a:r>
            <a:r>
              <a:rPr sz="2600" i="1" spc="-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seja</a:t>
            </a:r>
            <a:r>
              <a:rPr sz="2600" i="1" spc="-5" dirty="0">
                <a:latin typeface="Calibri"/>
                <a:cs typeface="Calibri"/>
              </a:rPr>
              <a:t> lucrativo atualmente,</a:t>
            </a:r>
            <a:r>
              <a:rPr sz="2600" i="1" spc="-10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o</a:t>
            </a:r>
            <a:r>
              <a:rPr sz="2600" i="1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objetivo</a:t>
            </a:r>
            <a:r>
              <a:rPr sz="2600" i="1" spc="20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é </a:t>
            </a:r>
            <a:r>
              <a:rPr sz="2600" i="1" dirty="0">
                <a:latin typeface="Calibri"/>
                <a:cs typeface="Calibri"/>
              </a:rPr>
              <a:t> lucratividade</a:t>
            </a:r>
            <a:r>
              <a:rPr sz="2600" i="1" spc="-3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a longo </a:t>
            </a:r>
            <a:r>
              <a:rPr sz="2600" i="1" spc="-15" dirty="0">
                <a:latin typeface="Calibri"/>
                <a:cs typeface="Calibri"/>
              </a:rPr>
              <a:t>prazo.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0766" y="243077"/>
            <a:ext cx="4449946" cy="375963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217" y="1304290"/>
            <a:ext cx="8045450" cy="524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20" dirty="0">
                <a:latin typeface="Calibri"/>
                <a:cs typeface="Calibri"/>
              </a:rPr>
              <a:t>Funções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do</a:t>
            </a:r>
            <a:r>
              <a:rPr sz="3000" i="1" spc="-1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i="1" dirty="0">
                <a:latin typeface="Calibri"/>
                <a:cs typeface="Calibri"/>
              </a:rPr>
              <a:t>O</a:t>
            </a:r>
            <a:r>
              <a:rPr sz="3000" i="1" spc="-40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CRM</a:t>
            </a:r>
            <a:r>
              <a:rPr sz="3000" i="1" spc="-20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não</a:t>
            </a:r>
            <a:r>
              <a:rPr sz="3000" i="1" spc="-20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diz</a:t>
            </a:r>
            <a:r>
              <a:rPr sz="3000" i="1" spc="-2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respeito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a</a:t>
            </a:r>
            <a:r>
              <a:rPr sz="3000" i="1" spc="-2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preço;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  <a:tab pos="4393565" algn="l"/>
              </a:tabLst>
            </a:pPr>
            <a:r>
              <a:rPr sz="3000" i="1" dirty="0">
                <a:latin typeface="Calibri"/>
                <a:cs typeface="Calibri"/>
              </a:rPr>
              <a:t>Não</a:t>
            </a:r>
            <a:r>
              <a:rPr sz="3000" i="1" spc="-3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diz </a:t>
            </a:r>
            <a:r>
              <a:rPr sz="3000" i="1" spc="-10" dirty="0">
                <a:latin typeface="Calibri"/>
                <a:cs typeface="Calibri"/>
              </a:rPr>
              <a:t>respeito</a:t>
            </a:r>
            <a:r>
              <a:rPr sz="3000" i="1" spc="-2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ao</a:t>
            </a:r>
            <a:r>
              <a:rPr sz="3000" i="1" spc="10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envio	de</a:t>
            </a:r>
            <a:r>
              <a:rPr sz="3000" i="1" spc="-30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grandes</a:t>
            </a:r>
            <a:endParaRPr sz="3000">
              <a:latin typeface="Calibri"/>
              <a:cs typeface="Calibri"/>
            </a:endParaRPr>
          </a:p>
          <a:p>
            <a:pPr marL="356870" marR="732155" indent="-3175">
              <a:lnSpc>
                <a:spcPts val="3240"/>
              </a:lnSpc>
              <a:spcBef>
                <a:spcPts val="770"/>
              </a:spcBef>
            </a:pPr>
            <a:r>
              <a:rPr sz="3000" i="1" spc="-10" dirty="0">
                <a:latin typeface="Calibri"/>
                <a:cs typeface="Calibri"/>
              </a:rPr>
              <a:t>quantidade </a:t>
            </a:r>
            <a:r>
              <a:rPr sz="3000" i="1" spc="-5" dirty="0">
                <a:latin typeface="Calibri"/>
                <a:cs typeface="Calibri"/>
              </a:rPr>
              <a:t>de </a:t>
            </a:r>
            <a:r>
              <a:rPr sz="3000" i="1" spc="-10" dirty="0">
                <a:latin typeface="Calibri"/>
                <a:cs typeface="Calibri"/>
              </a:rPr>
              <a:t>correspondência </a:t>
            </a:r>
            <a:r>
              <a:rPr sz="3000" i="1" spc="-5" dirty="0">
                <a:latin typeface="Calibri"/>
                <a:cs typeface="Calibri"/>
              </a:rPr>
              <a:t>ou </a:t>
            </a:r>
            <a:r>
              <a:rPr sz="3000" i="1" spc="-10" dirty="0">
                <a:latin typeface="Calibri"/>
                <a:cs typeface="Calibri"/>
              </a:rPr>
              <a:t>muitas </a:t>
            </a:r>
            <a:r>
              <a:rPr sz="3000" i="1" spc="-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ligações</a:t>
            </a:r>
            <a:r>
              <a:rPr sz="3000" i="1" spc="-50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irritantes</a:t>
            </a:r>
            <a:r>
              <a:rPr sz="3000" i="1" spc="-6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para</a:t>
            </a:r>
            <a:r>
              <a:rPr sz="3000" i="1" spc="-1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clientes</a:t>
            </a:r>
            <a:r>
              <a:rPr sz="3000" i="1" spc="-40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em</a:t>
            </a:r>
            <a:r>
              <a:rPr sz="3000" i="1" spc="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potencial.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800">
              <a:latin typeface="Calibri"/>
              <a:cs typeface="Calibri"/>
            </a:endParaRPr>
          </a:p>
          <a:p>
            <a:pPr marL="356870" marR="5080" indent="-344805">
              <a:lnSpc>
                <a:spcPct val="9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i="1" dirty="0">
                <a:latin typeface="Calibri"/>
                <a:cs typeface="Calibri"/>
              </a:rPr>
              <a:t>O </a:t>
            </a:r>
            <a:r>
              <a:rPr sz="3000" i="1" spc="-5" dirty="0">
                <a:latin typeface="Calibri"/>
                <a:cs typeface="Calibri"/>
              </a:rPr>
              <a:t>CRM </a:t>
            </a:r>
            <a:r>
              <a:rPr sz="3000" i="1" spc="-15" dirty="0">
                <a:latin typeface="Calibri"/>
                <a:cs typeface="Calibri"/>
              </a:rPr>
              <a:t>fornece </a:t>
            </a:r>
            <a:r>
              <a:rPr sz="3000" i="1" spc="-5" dirty="0">
                <a:latin typeface="Calibri"/>
                <a:cs typeface="Calibri"/>
              </a:rPr>
              <a:t>as </a:t>
            </a:r>
            <a:r>
              <a:rPr sz="3000" i="1" spc="-10" dirty="0">
                <a:latin typeface="Calibri"/>
                <a:cs typeface="Calibri"/>
              </a:rPr>
              <a:t>capacidades para </a:t>
            </a:r>
            <a:r>
              <a:rPr sz="3000" i="1" spc="-5" dirty="0">
                <a:latin typeface="Calibri"/>
                <a:cs typeface="Calibri"/>
              </a:rPr>
              <a:t>gerar </a:t>
            </a:r>
            <a:r>
              <a:rPr sz="3000" i="1" dirty="0">
                <a:latin typeface="Calibri"/>
                <a:cs typeface="Calibri"/>
              </a:rPr>
              <a:t> </a:t>
            </a:r>
            <a:r>
              <a:rPr sz="3000" i="1" spc="-15" dirty="0">
                <a:latin typeface="Calibri"/>
                <a:cs typeface="Calibri"/>
              </a:rPr>
              <a:t>produtos, </a:t>
            </a:r>
            <a:r>
              <a:rPr sz="3000" i="1" spc="-5" dirty="0">
                <a:latin typeface="Calibri"/>
                <a:cs typeface="Calibri"/>
              </a:rPr>
              <a:t>serviços, </a:t>
            </a:r>
            <a:r>
              <a:rPr sz="3000" i="1" spc="-10" dirty="0">
                <a:latin typeface="Calibri"/>
                <a:cs typeface="Calibri"/>
              </a:rPr>
              <a:t>respostas, </a:t>
            </a:r>
            <a:r>
              <a:rPr sz="3000" i="1" spc="-15" dirty="0">
                <a:latin typeface="Calibri"/>
                <a:cs typeface="Calibri"/>
              </a:rPr>
              <a:t>individualização, </a:t>
            </a:r>
            <a:r>
              <a:rPr sz="3000" i="1" spc="-10" dirty="0">
                <a:latin typeface="Calibri"/>
                <a:cs typeface="Calibri"/>
              </a:rPr>
              <a:t> personalização</a:t>
            </a:r>
            <a:r>
              <a:rPr sz="3000" i="1" spc="-70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em massas</a:t>
            </a:r>
            <a:r>
              <a:rPr sz="3000" i="1" spc="-30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e</a:t>
            </a:r>
            <a:r>
              <a:rPr sz="3000" i="1" spc="-5" dirty="0">
                <a:latin typeface="Calibri"/>
                <a:cs typeface="Calibri"/>
              </a:rPr>
              <a:t> </a:t>
            </a:r>
            <a:r>
              <a:rPr sz="3000" i="1" spc="-15" dirty="0">
                <a:latin typeface="Calibri"/>
                <a:cs typeface="Calibri"/>
              </a:rPr>
              <a:t>satisfação</a:t>
            </a:r>
            <a:r>
              <a:rPr sz="3000" i="1" spc="-40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do</a:t>
            </a:r>
            <a:r>
              <a:rPr sz="3000" i="1" spc="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cliente.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739266"/>
            <a:ext cx="9144000" cy="1406525"/>
            <a:chOff x="0" y="739266"/>
            <a:chExt cx="9144000" cy="1406525"/>
          </a:xfrm>
        </p:grpSpPr>
        <p:sp>
          <p:nvSpPr>
            <p:cNvPr id="6" name="object 6"/>
            <p:cNvSpPr/>
            <p:nvPr/>
          </p:nvSpPr>
          <p:spPr>
            <a:xfrm>
              <a:off x="5040884" y="1416558"/>
              <a:ext cx="431165" cy="716915"/>
            </a:xfrm>
            <a:custGeom>
              <a:avLst/>
              <a:gdLst/>
              <a:ahLst/>
              <a:cxnLst/>
              <a:rect l="l" t="t" r="r" b="b"/>
              <a:pathLst>
                <a:path w="431164" h="716914">
                  <a:moveTo>
                    <a:pt x="114553" y="0"/>
                  </a:moveTo>
                  <a:lnTo>
                    <a:pt x="0" y="54737"/>
                  </a:lnTo>
                  <a:lnTo>
                    <a:pt x="316102" y="716533"/>
                  </a:lnTo>
                  <a:lnTo>
                    <a:pt x="430656" y="661796"/>
                  </a:lnTo>
                  <a:lnTo>
                    <a:pt x="114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40884" y="1416558"/>
              <a:ext cx="431165" cy="716915"/>
            </a:xfrm>
            <a:custGeom>
              <a:avLst/>
              <a:gdLst/>
              <a:ahLst/>
              <a:cxnLst/>
              <a:rect l="l" t="t" r="r" b="b"/>
              <a:pathLst>
                <a:path w="431164" h="716914">
                  <a:moveTo>
                    <a:pt x="0" y="54737"/>
                  </a:moveTo>
                  <a:lnTo>
                    <a:pt x="114553" y="0"/>
                  </a:lnTo>
                  <a:lnTo>
                    <a:pt x="430656" y="661796"/>
                  </a:lnTo>
                  <a:lnTo>
                    <a:pt x="316102" y="716533"/>
                  </a:lnTo>
                  <a:lnTo>
                    <a:pt x="0" y="547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6466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508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42364"/>
            <a:ext cx="72828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Recall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milhares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carros</a:t>
            </a:r>
            <a:r>
              <a:rPr sz="2600" spc="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sorvete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creme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50" y="2997200"/>
            <a:ext cx="2447925" cy="2428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9106" y="2490851"/>
            <a:ext cx="3229479" cy="297815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52081" y="53720"/>
            <a:ext cx="10083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solidFill>
                  <a:srgbClr val="548ED4"/>
                </a:solidFill>
                <a:latin typeface="Calibri"/>
                <a:cs typeface="Calibri"/>
              </a:rPr>
              <a:t>CRM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2484550"/>
            <a:ext cx="2549384" cy="39638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35757" y="811149"/>
            <a:ext cx="31305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25" dirty="0">
                <a:solidFill>
                  <a:srgbClr val="17375E"/>
                </a:solidFill>
              </a:rPr>
              <a:t>Apresentação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536244" y="2094420"/>
            <a:ext cx="2708910" cy="11239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357505" algn="l"/>
              </a:tabLst>
            </a:pPr>
            <a:r>
              <a:rPr sz="3000" dirty="0">
                <a:solidFill>
                  <a:srgbClr val="17375E"/>
                </a:solidFill>
                <a:latin typeface="Calibri"/>
                <a:cs typeface="Calibri"/>
              </a:rPr>
              <a:t>Nome</a:t>
            </a:r>
            <a:endParaRPr sz="30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57505" algn="l"/>
              </a:tabLst>
            </a:pPr>
            <a:r>
              <a:rPr sz="3000" dirty="0">
                <a:solidFill>
                  <a:srgbClr val="17375E"/>
                </a:solidFill>
                <a:latin typeface="Calibri"/>
                <a:cs typeface="Calibri"/>
              </a:rPr>
              <a:t>Conhece</a:t>
            </a:r>
            <a:r>
              <a:rPr sz="3000" spc="-140" dirty="0">
                <a:solidFill>
                  <a:srgbClr val="17375E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17375E"/>
                </a:solidFill>
                <a:latin typeface="Calibri"/>
                <a:cs typeface="Calibri"/>
              </a:rPr>
              <a:t>CRM?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4825" y="1244600"/>
            <a:ext cx="2895600" cy="10763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069974"/>
            <a:ext cx="7923530" cy="454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Calibri"/>
                <a:cs typeface="Calibri"/>
              </a:rPr>
              <a:t>Case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Tecnisa</a:t>
            </a:r>
            <a:endParaRPr sz="2500">
              <a:latin typeface="Calibri"/>
              <a:cs typeface="Calibri"/>
            </a:endParaRPr>
          </a:p>
          <a:p>
            <a:pPr marL="341630" marR="3215005" indent="-329565">
              <a:lnSpc>
                <a:spcPct val="100000"/>
              </a:lnSpc>
              <a:spcBef>
                <a:spcPts val="1689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300" dirty="0">
                <a:latin typeface="Calibri"/>
                <a:cs typeface="Calibri"/>
              </a:rPr>
              <a:t>Em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2009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adquiriram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um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sistema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que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gerencia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informações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processos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endParaRPr sz="2300">
              <a:latin typeface="Calibri"/>
              <a:cs typeface="Calibri"/>
            </a:endParaRPr>
          </a:p>
          <a:p>
            <a:pPr marL="356870" marR="886460" indent="-15240">
              <a:lnSpc>
                <a:spcPts val="2210"/>
              </a:lnSpc>
              <a:spcBef>
                <a:spcPts val="535"/>
              </a:spcBef>
            </a:pPr>
            <a:r>
              <a:rPr sz="2300" spc="-15" dirty="0">
                <a:latin typeface="Calibri"/>
                <a:cs typeface="Calibri"/>
              </a:rPr>
              <a:t>atendimento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integra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os</a:t>
            </a:r>
            <a:r>
              <a:rPr sz="2300" spc="-5" dirty="0">
                <a:latin typeface="Calibri"/>
                <a:cs typeface="Calibri"/>
              </a:rPr>
              <a:t> canais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comunicação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com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os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clientes.</a:t>
            </a:r>
            <a:endParaRPr sz="2300">
              <a:latin typeface="Calibri"/>
              <a:cs typeface="Calibri"/>
            </a:endParaRPr>
          </a:p>
          <a:p>
            <a:pPr marL="344170" marR="350520" indent="-344170">
              <a:lnSpc>
                <a:spcPts val="2485"/>
              </a:lnSpc>
              <a:spcBef>
                <a:spcPts val="20"/>
              </a:spcBef>
              <a:buFont typeface="Arial MT"/>
              <a:buChar char="•"/>
              <a:tabLst>
                <a:tab pos="344170" algn="l"/>
                <a:tab pos="357505" algn="l"/>
              </a:tabLst>
            </a:pPr>
            <a:r>
              <a:rPr sz="2300" dirty="0">
                <a:latin typeface="Calibri"/>
                <a:cs typeface="Calibri"/>
              </a:rPr>
              <a:t>Após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abertura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chamados</a:t>
            </a:r>
            <a:r>
              <a:rPr sz="2300" spc="-5" dirty="0">
                <a:latin typeface="Calibri"/>
                <a:cs typeface="Calibri"/>
              </a:rPr>
              <a:t> na</a:t>
            </a:r>
            <a:r>
              <a:rPr sz="2300" spc="5" dirty="0">
                <a:latin typeface="Calibri"/>
                <a:cs typeface="Calibri"/>
              </a:rPr>
              <a:t> Ass.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Técnica,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cliente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recebe</a:t>
            </a:r>
            <a:endParaRPr sz="2300">
              <a:latin typeface="Calibri"/>
              <a:cs typeface="Calibri"/>
            </a:endParaRPr>
          </a:p>
          <a:p>
            <a:pPr marR="389255" algn="ctr">
              <a:lnSpc>
                <a:spcPts val="2485"/>
              </a:lnSpc>
            </a:pPr>
            <a:r>
              <a:rPr sz="2300" spc="-5" dirty="0">
                <a:latin typeface="Calibri"/>
                <a:cs typeface="Calibri"/>
              </a:rPr>
              <a:t>por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e-mail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um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link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acesso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uma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pesquisa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satisfação.</a:t>
            </a:r>
            <a:endParaRPr sz="2300">
              <a:latin typeface="Calibri"/>
              <a:cs typeface="Calibri"/>
            </a:endParaRPr>
          </a:p>
          <a:p>
            <a:pPr marL="344170" marR="175895" indent="-344170">
              <a:lnSpc>
                <a:spcPts val="2485"/>
              </a:lnSpc>
              <a:buFont typeface="Arial MT"/>
              <a:buChar char="•"/>
              <a:tabLst>
                <a:tab pos="344170" algn="l"/>
                <a:tab pos="357505" algn="l"/>
              </a:tabLst>
            </a:pPr>
            <a:r>
              <a:rPr sz="2300" spc="-10" dirty="0">
                <a:latin typeface="Calibri"/>
                <a:cs typeface="Calibri"/>
              </a:rPr>
              <a:t>Disponibilização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espaço no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site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onde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internautas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podem</a:t>
            </a:r>
            <a:endParaRPr sz="2300">
              <a:latin typeface="Calibri"/>
              <a:cs typeface="Calibri"/>
            </a:endParaRPr>
          </a:p>
          <a:p>
            <a:pPr marR="3448685" algn="ctr">
              <a:lnSpc>
                <a:spcPts val="2485"/>
              </a:lnSpc>
            </a:pPr>
            <a:r>
              <a:rPr sz="2300" spc="-5" dirty="0">
                <a:latin typeface="Calibri"/>
                <a:cs typeface="Calibri"/>
              </a:rPr>
              <a:t>dar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idéias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em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qualquer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quesito.</a:t>
            </a:r>
            <a:endParaRPr sz="23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300" spc="-10" dirty="0">
                <a:latin typeface="Calibri"/>
                <a:cs typeface="Calibri"/>
              </a:rPr>
              <a:t>Disponibilização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aplicativos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para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celular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ipad.</a:t>
            </a:r>
            <a:endParaRPr sz="2300">
              <a:latin typeface="Calibri"/>
              <a:cs typeface="Calibri"/>
            </a:endParaRPr>
          </a:p>
          <a:p>
            <a:pPr marL="356870" indent="-344805">
              <a:lnSpc>
                <a:spcPts val="2485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300" spc="-5" dirty="0">
                <a:latin typeface="Calibri"/>
                <a:cs typeface="Calibri"/>
              </a:rPr>
              <a:t>Quadrilha: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são</a:t>
            </a:r>
            <a:r>
              <a:rPr sz="2300" spc="-5" dirty="0">
                <a:latin typeface="Calibri"/>
                <a:cs typeface="Calibri"/>
              </a:rPr>
              <a:t> reuniões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periódicas </a:t>
            </a:r>
            <a:r>
              <a:rPr sz="2300" spc="-20" dirty="0">
                <a:latin typeface="Calibri"/>
                <a:cs typeface="Calibri"/>
              </a:rPr>
              <a:t>para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estimular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conceito </a:t>
            </a:r>
            <a:r>
              <a:rPr sz="2300" spc="-10" dirty="0">
                <a:latin typeface="Calibri"/>
                <a:cs typeface="Calibri"/>
              </a:rPr>
              <a:t>de</a:t>
            </a:r>
            <a:endParaRPr sz="2300">
              <a:latin typeface="Calibri"/>
              <a:cs typeface="Calibri"/>
            </a:endParaRPr>
          </a:p>
          <a:p>
            <a:pPr marL="356870">
              <a:lnSpc>
                <a:spcPts val="2485"/>
              </a:lnSpc>
            </a:pPr>
            <a:r>
              <a:rPr sz="2300" spc="-10" dirty="0">
                <a:latin typeface="Calibri"/>
                <a:cs typeface="Calibri"/>
              </a:rPr>
              <a:t>Relacionamento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com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10" dirty="0">
                <a:latin typeface="Calibri"/>
                <a:cs typeface="Calibri"/>
              </a:rPr>
              <a:t> cliente</a:t>
            </a:r>
            <a:endParaRPr sz="23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300" spc="-15" dirty="0">
                <a:latin typeface="Calibri"/>
                <a:cs typeface="Calibri"/>
              </a:rPr>
              <a:t>Forte</a:t>
            </a:r>
            <a:r>
              <a:rPr sz="2300" spc="-10" dirty="0">
                <a:latin typeface="Calibri"/>
                <a:cs typeface="Calibri"/>
              </a:rPr>
              <a:t> atuação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em</a:t>
            </a:r>
            <a:r>
              <a:rPr sz="2300" spc="-10" dirty="0">
                <a:latin typeface="Calibri"/>
                <a:cs typeface="Calibri"/>
              </a:rPr>
              <a:t> todas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redes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sociais.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1319276"/>
            <a:ext cx="8036559" cy="351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Percebeu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importância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identificar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os clientes?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4700" dirty="0">
              <a:latin typeface="Calibri"/>
              <a:cs typeface="Calibri"/>
            </a:endParaRPr>
          </a:p>
          <a:p>
            <a:pPr marL="356870" marR="226060" indent="-344805" algn="just">
              <a:lnSpc>
                <a:spcPct val="80000"/>
              </a:lnSpc>
              <a:buFont typeface="Arial MT"/>
              <a:buChar char="•"/>
              <a:tabLst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Qual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seria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sua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reação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dono</a:t>
            </a:r>
            <a:r>
              <a:rPr sz="3000" spc="-5" dirty="0">
                <a:latin typeface="Calibri"/>
                <a:cs typeface="Calibri"/>
              </a:rPr>
              <a:t> da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padaria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lhe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pedisse seu nome, </a:t>
            </a:r>
            <a:r>
              <a:rPr sz="3000" spc="-20" dirty="0">
                <a:latin typeface="Calibri"/>
                <a:cs typeface="Calibri"/>
              </a:rPr>
              <a:t>telefone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0" dirty="0">
                <a:latin typeface="Calibri"/>
                <a:cs typeface="Calibri"/>
              </a:rPr>
              <a:t>endereço </a:t>
            </a:r>
            <a:r>
              <a:rPr sz="3000" spc="-15" dirty="0">
                <a:latin typeface="Calibri"/>
                <a:cs typeface="Calibri"/>
              </a:rPr>
              <a:t>para </a:t>
            </a:r>
            <a:r>
              <a:rPr sz="3000" dirty="0">
                <a:latin typeface="Calibri"/>
                <a:cs typeface="Calibri"/>
              </a:rPr>
              <a:t>lhe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vender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pão?</a:t>
            </a: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950" dirty="0">
              <a:latin typeface="Calibri"/>
              <a:cs typeface="Calibri"/>
            </a:endParaRPr>
          </a:p>
          <a:p>
            <a:pPr marL="356870" marR="885190" indent="-344805">
              <a:lnSpc>
                <a:spcPts val="288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Somos </a:t>
            </a:r>
            <a:r>
              <a:rPr sz="3000" spc="-10" dirty="0">
                <a:latin typeface="Calibri"/>
                <a:cs typeface="Calibri"/>
              </a:rPr>
              <a:t>incógnitas </a:t>
            </a:r>
            <a:r>
              <a:rPr sz="3000" spc="-15" dirty="0">
                <a:latin typeface="Calibri"/>
                <a:cs typeface="Calibri"/>
              </a:rPr>
              <a:t>para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grande </a:t>
            </a:r>
            <a:r>
              <a:rPr sz="3000" dirty="0">
                <a:latin typeface="Calibri"/>
                <a:cs typeface="Calibri"/>
              </a:rPr>
              <a:t>maioria </a:t>
            </a:r>
            <a:r>
              <a:rPr sz="3000" spc="-5" dirty="0">
                <a:latin typeface="Calibri"/>
                <a:cs typeface="Calibri"/>
              </a:rPr>
              <a:t>dos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estabelecimentos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 err="1">
                <a:latin typeface="Calibri"/>
                <a:cs typeface="Calibri"/>
              </a:rPr>
              <a:t>freq</a:t>
            </a:r>
            <a:r>
              <a:rPr lang="pt-BR" sz="3000" spc="-10" dirty="0">
                <a:latin typeface="Calibri"/>
                <a:cs typeface="Calibri"/>
              </a:rPr>
              <a:t>u</a:t>
            </a:r>
            <a:r>
              <a:rPr sz="3000" spc="-10" dirty="0" err="1">
                <a:latin typeface="Calibri"/>
                <a:cs typeface="Calibri"/>
              </a:rPr>
              <a:t>entamos</a:t>
            </a:r>
            <a:r>
              <a:rPr sz="3000" spc="-10" dirty="0">
                <a:latin typeface="Calibri"/>
                <a:cs typeface="Calibri"/>
              </a:rPr>
              <a:t>!!!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3B48F5-6888-35A0-DC88-B3E15B63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pt-BR" sz="4200"/>
              <a:t>ATIVIDADE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Texto 2">
            <a:extLst>
              <a:ext uri="{FF2B5EF4-FFF2-40B4-BE49-F238E27FC236}">
                <a16:creationId xmlns:a16="http://schemas.microsoft.com/office/drawing/2014/main" id="{CFC46446-16E7-F730-7AD6-A177D42F2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086802"/>
              </p:ext>
            </p:extLst>
          </p:nvPr>
        </p:nvGraphicFramePr>
        <p:xfrm>
          <a:off x="678451" y="3046702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32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4370" y="1339672"/>
            <a:ext cx="7885430" cy="35661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6870" marR="5080" indent="-344805">
              <a:lnSpc>
                <a:spcPct val="80000"/>
              </a:lnSpc>
              <a:spcBef>
                <a:spcPts val="819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Mas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5" dirty="0">
                <a:latin typeface="Calibri"/>
                <a:cs typeface="Calibri"/>
              </a:rPr>
              <a:t> identificá-los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em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negócios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nos </a:t>
            </a:r>
            <a:r>
              <a:rPr sz="3000" dirty="0">
                <a:latin typeface="Calibri"/>
                <a:cs typeface="Calibri"/>
              </a:rPr>
              <a:t>quais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identificação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cliente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não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é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esperada?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43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Precisamos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pagar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para</a:t>
            </a:r>
            <a:r>
              <a:rPr sz="3000" spc="-5" dirty="0">
                <a:latin typeface="Calibri"/>
                <a:cs typeface="Calibri"/>
              </a:rPr>
              <a:t> eles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identificarem!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400">
              <a:latin typeface="Calibri"/>
              <a:cs typeface="Calibri"/>
            </a:endParaRPr>
          </a:p>
          <a:p>
            <a:pPr marL="356870" marR="1320165" indent="-344805">
              <a:lnSpc>
                <a:spcPts val="2880"/>
              </a:lnSpc>
              <a:spcBef>
                <a:spcPts val="25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Isto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é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conhecido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como: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PROGRAMAS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FIDELIZAÇÃO.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09420"/>
            <a:ext cx="7284084" cy="441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latin typeface="Calibri"/>
                <a:cs typeface="Calibri"/>
              </a:rPr>
              <a:t>Programas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Dentro </a:t>
            </a:r>
            <a:r>
              <a:rPr sz="3000" dirty="0">
                <a:latin typeface="Calibri"/>
                <a:cs typeface="Calibri"/>
              </a:rPr>
              <a:t>do </a:t>
            </a:r>
            <a:r>
              <a:rPr sz="3000" spc="-20" dirty="0">
                <a:latin typeface="Calibri"/>
                <a:cs typeface="Calibri"/>
              </a:rPr>
              <a:t>contexto </a:t>
            </a:r>
            <a:r>
              <a:rPr sz="3000" dirty="0">
                <a:latin typeface="Calibri"/>
                <a:cs typeface="Calibri"/>
              </a:rPr>
              <a:t>do </a:t>
            </a:r>
            <a:r>
              <a:rPr sz="3000" spc="-15" dirty="0">
                <a:latin typeface="Calibri"/>
                <a:cs typeface="Calibri"/>
              </a:rPr>
              <a:t>Marketing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Relacionamento, </a:t>
            </a:r>
            <a:r>
              <a:rPr sz="3000" spc="-5" dirty="0">
                <a:latin typeface="Calibri"/>
                <a:cs typeface="Calibri"/>
              </a:rPr>
              <a:t>os </a:t>
            </a:r>
            <a:r>
              <a:rPr sz="3000" spc="-15" dirty="0">
                <a:latin typeface="Calibri"/>
                <a:cs typeface="Calibri"/>
              </a:rPr>
              <a:t>Programas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Fidelização, </a:t>
            </a:r>
            <a:r>
              <a:rPr sz="3000" spc="-5" dirty="0">
                <a:latin typeface="Calibri"/>
                <a:cs typeface="Calibri"/>
              </a:rPr>
              <a:t>seja qual </a:t>
            </a:r>
            <a:r>
              <a:rPr sz="3000" spc="-30" dirty="0">
                <a:latin typeface="Calibri"/>
                <a:cs typeface="Calibri"/>
              </a:rPr>
              <a:t>for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5" dirty="0">
                <a:latin typeface="Calibri"/>
                <a:cs typeface="Calibri"/>
              </a:rPr>
              <a:t>sua </a:t>
            </a:r>
            <a:r>
              <a:rPr sz="3000" dirty="0">
                <a:latin typeface="Calibri"/>
                <a:cs typeface="Calibri"/>
              </a:rPr>
              <a:t>amplitude,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são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considerados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extrema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importância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na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construção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5" dirty="0">
                <a:latin typeface="Calibri"/>
                <a:cs typeface="Calibri"/>
              </a:rPr>
              <a:t>relacionamentos </a:t>
            </a:r>
            <a:r>
              <a:rPr sz="3000" spc="-20" dirty="0">
                <a:latin typeface="Calibri"/>
                <a:cs typeface="Calibri"/>
              </a:rPr>
              <a:t>estáveis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duradouros.</a:t>
            </a:r>
            <a:endParaRPr sz="3000">
              <a:latin typeface="Calibri"/>
              <a:cs typeface="Calibri"/>
            </a:endParaRPr>
          </a:p>
          <a:p>
            <a:pPr marL="5412105">
              <a:lnSpc>
                <a:spcPct val="100000"/>
              </a:lnSpc>
              <a:spcBef>
                <a:spcPts val="730"/>
              </a:spcBef>
            </a:pPr>
            <a:r>
              <a:rPr sz="3000" i="1" spc="-15" dirty="0">
                <a:latin typeface="Calibri"/>
                <a:cs typeface="Calibri"/>
              </a:rPr>
              <a:t>(Bretzke)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6623" y="2281301"/>
            <a:ext cx="2159000" cy="28526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609420"/>
            <a:ext cx="7247255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Tipos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programas</a:t>
            </a:r>
            <a:r>
              <a:rPr sz="3000" spc="-5" dirty="0">
                <a:latin typeface="Calibri"/>
                <a:cs typeface="Calibri"/>
              </a:rPr>
              <a:t> 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000" dirty="0">
                <a:latin typeface="Calibri"/>
                <a:cs typeface="Calibri"/>
              </a:rPr>
              <a:t>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Modelo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Recompensas:</a:t>
            </a:r>
            <a:endParaRPr sz="3000">
              <a:latin typeface="Calibri"/>
              <a:cs typeface="Calibri"/>
            </a:endParaRPr>
          </a:p>
          <a:p>
            <a:pPr marL="353695">
              <a:lnSpc>
                <a:spcPct val="100000"/>
              </a:lnSpc>
              <a:spcBef>
                <a:spcPts val="720"/>
              </a:spcBef>
            </a:pPr>
            <a:r>
              <a:rPr sz="3000" spc="-15" dirty="0">
                <a:latin typeface="Calibri"/>
                <a:cs typeface="Calibri"/>
              </a:rPr>
              <a:t>Este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modelo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procura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recompensar</a:t>
            </a:r>
            <a:endParaRPr sz="3000">
              <a:latin typeface="Calibri"/>
              <a:cs typeface="Calibri"/>
            </a:endParaRPr>
          </a:p>
          <a:p>
            <a:pPr marL="469900" marR="5080" indent="-116205">
              <a:lnSpc>
                <a:spcPct val="100000"/>
              </a:lnSpc>
              <a:spcBef>
                <a:spcPts val="725"/>
              </a:spcBef>
            </a:pPr>
            <a:r>
              <a:rPr sz="3000" dirty="0">
                <a:latin typeface="Calibri"/>
                <a:cs typeface="Calibri"/>
              </a:rPr>
              <a:t>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relacionamento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do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cliente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0" dirty="0">
                <a:latin typeface="Calibri"/>
                <a:cs typeface="Calibri"/>
              </a:rPr>
              <a:t>repetição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da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compra </a:t>
            </a:r>
            <a:r>
              <a:rPr sz="3000" spc="-5" dirty="0">
                <a:latin typeface="Calibri"/>
                <a:cs typeface="Calibri"/>
              </a:rPr>
              <a:t>por </a:t>
            </a:r>
            <a:r>
              <a:rPr sz="3000" dirty="0">
                <a:latin typeface="Calibri"/>
                <a:cs typeface="Calibri"/>
              </a:rPr>
              <a:t>meio </a:t>
            </a:r>
            <a:r>
              <a:rPr sz="3000" spc="-5" dirty="0">
                <a:latin typeface="Calibri"/>
                <a:cs typeface="Calibri"/>
              </a:rPr>
              <a:t>de prêmios, bônus,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incentivos.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78128"/>
            <a:ext cx="7896225" cy="545021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56870" marR="314325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  <a:tab pos="4853305" algn="l"/>
                <a:tab pos="7077709" algn="l"/>
              </a:tabLst>
            </a:pPr>
            <a:r>
              <a:rPr sz="3000" dirty="0">
                <a:latin typeface="Calibri"/>
                <a:cs typeface="Calibri"/>
              </a:rPr>
              <a:t>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</a:t>
            </a:r>
            <a:r>
              <a:rPr sz="3000" spc="10" dirty="0">
                <a:latin typeface="Calibri"/>
                <a:cs typeface="Calibri"/>
              </a:rPr>
              <a:t>d</a:t>
            </a:r>
            <a:r>
              <a:rPr sz="3000" dirty="0">
                <a:latin typeface="Calibri"/>
                <a:cs typeface="Calibri"/>
              </a:rPr>
              <a:t>elo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45" dirty="0">
                <a:latin typeface="Calibri"/>
                <a:cs typeface="Calibri"/>
              </a:rPr>
              <a:t>R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30" dirty="0">
                <a:latin typeface="Calibri"/>
                <a:cs typeface="Calibri"/>
              </a:rPr>
              <a:t>c</a:t>
            </a:r>
            <a:r>
              <a:rPr sz="3000" spc="-5" dirty="0">
                <a:latin typeface="Calibri"/>
                <a:cs typeface="Calibri"/>
              </a:rPr>
              <a:t>om</a:t>
            </a:r>
            <a:r>
              <a:rPr sz="3000" spc="10" dirty="0">
                <a:latin typeface="Calibri"/>
                <a:cs typeface="Calibri"/>
              </a:rPr>
              <a:t>p</a:t>
            </a:r>
            <a:r>
              <a:rPr sz="3000" dirty="0">
                <a:latin typeface="Calibri"/>
                <a:cs typeface="Calibri"/>
              </a:rPr>
              <a:t>ens</a:t>
            </a:r>
            <a:r>
              <a:rPr sz="3000" spc="5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s</a:t>
            </a:r>
            <a:r>
              <a:rPr sz="3000" dirty="0">
                <a:latin typeface="Calibri"/>
                <a:cs typeface="Calibri"/>
              </a:rPr>
              <a:t>:	</a:t>
            </a:r>
            <a:r>
              <a:rPr sz="3000" spc="-5" dirty="0">
                <a:latin typeface="Calibri"/>
                <a:cs typeface="Calibri"/>
              </a:rPr>
              <a:t>Cas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15" dirty="0">
                <a:latin typeface="Calibri"/>
                <a:cs typeface="Calibri"/>
              </a:rPr>
              <a:t>p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-60" dirty="0">
                <a:latin typeface="Calibri"/>
                <a:cs typeface="Calibri"/>
              </a:rPr>
              <a:t>r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5" dirty="0">
                <a:latin typeface="Calibri"/>
                <a:cs typeface="Calibri"/>
              </a:rPr>
              <a:t>n</a:t>
            </a:r>
            <a:r>
              <a:rPr sz="3000" spc="-45" dirty="0">
                <a:latin typeface="Calibri"/>
                <a:cs typeface="Calibri"/>
              </a:rPr>
              <a:t>g</a:t>
            </a:r>
            <a:r>
              <a:rPr sz="3000" dirty="0">
                <a:latin typeface="Calibri"/>
                <a:cs typeface="Calibri"/>
              </a:rPr>
              <a:t>a	</a:t>
            </a:r>
            <a:r>
              <a:rPr sz="3000" spc="-55" dirty="0">
                <a:latin typeface="Calibri"/>
                <a:cs typeface="Calibri"/>
              </a:rPr>
              <a:t>K</a:t>
            </a:r>
            <a:r>
              <a:rPr sz="3000" dirty="0">
                <a:latin typeface="Calibri"/>
                <a:cs typeface="Calibri"/>
              </a:rPr>
              <a:t>m 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Vantagens</a:t>
            </a:r>
            <a:endParaRPr sz="30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3000" dirty="0">
                <a:latin typeface="Calibri"/>
                <a:cs typeface="Calibri"/>
              </a:rPr>
              <a:t>É um </a:t>
            </a:r>
            <a:r>
              <a:rPr sz="3000" spc="-15" dirty="0">
                <a:latin typeface="Calibri"/>
                <a:cs typeface="Calibri"/>
              </a:rPr>
              <a:t>programa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fidelização </a:t>
            </a:r>
            <a:r>
              <a:rPr sz="3000" dirty="0">
                <a:latin typeface="Calibri"/>
                <a:cs typeface="Calibri"/>
              </a:rPr>
              <a:t>que ao </a:t>
            </a:r>
            <a:r>
              <a:rPr sz="3000" spc="-10" dirty="0">
                <a:latin typeface="Calibri"/>
                <a:cs typeface="Calibri"/>
              </a:rPr>
              <a:t>abastecer 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acumula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pontos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troca </a:t>
            </a:r>
            <a:r>
              <a:rPr sz="3000" spc="-5" dirty="0">
                <a:latin typeface="Calibri"/>
                <a:cs typeface="Calibri"/>
              </a:rPr>
              <a:t>por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benefícios.</a:t>
            </a:r>
            <a:endParaRPr sz="3000">
              <a:latin typeface="Calibri"/>
              <a:cs typeface="Calibri"/>
            </a:endParaRPr>
          </a:p>
          <a:p>
            <a:pPr marL="469900" marR="16510" indent="-45720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3000" dirty="0">
                <a:latin typeface="Calibri"/>
                <a:cs typeface="Calibri"/>
              </a:rPr>
              <a:t>2 anos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15" dirty="0">
                <a:latin typeface="Calibri"/>
                <a:cs typeface="Calibri"/>
              </a:rPr>
              <a:t>desenvolvimento </a:t>
            </a:r>
            <a:r>
              <a:rPr sz="3000" spc="-5" dirty="0">
                <a:latin typeface="Calibri"/>
                <a:cs typeface="Calibri"/>
              </a:rPr>
              <a:t>do </a:t>
            </a:r>
            <a:r>
              <a:rPr sz="3000" spc="-15" dirty="0">
                <a:latin typeface="Calibri"/>
                <a:cs typeface="Calibri"/>
              </a:rPr>
              <a:t>Ipiranga </a:t>
            </a:r>
            <a:r>
              <a:rPr sz="3000" dirty="0">
                <a:latin typeface="Calibri"/>
                <a:cs typeface="Calibri"/>
              </a:rPr>
              <a:t>Online: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cartão </a:t>
            </a:r>
            <a:r>
              <a:rPr sz="3000" dirty="0">
                <a:latin typeface="Calibri"/>
                <a:cs typeface="Calibri"/>
              </a:rPr>
              <a:t>que </a:t>
            </a:r>
            <a:r>
              <a:rPr sz="3000" spc="-15" dirty="0">
                <a:latin typeface="Calibri"/>
                <a:cs typeface="Calibri"/>
              </a:rPr>
              <a:t>registra </a:t>
            </a:r>
            <a:r>
              <a:rPr sz="3000" spc="-5" dirty="0">
                <a:latin typeface="Calibri"/>
                <a:cs typeface="Calibri"/>
              </a:rPr>
              <a:t>onde, </a:t>
            </a:r>
            <a:r>
              <a:rPr sz="3000" spc="-10" dirty="0">
                <a:latin typeface="Calibri"/>
                <a:cs typeface="Calibri"/>
              </a:rPr>
              <a:t>como </a:t>
            </a:r>
            <a:r>
              <a:rPr sz="3000" dirty="0">
                <a:latin typeface="Calibri"/>
                <a:cs typeface="Calibri"/>
              </a:rPr>
              <a:t>e quando o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usou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serviço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do</a:t>
            </a:r>
            <a:r>
              <a:rPr sz="3000" spc="-10" dirty="0">
                <a:latin typeface="Calibri"/>
                <a:cs typeface="Calibri"/>
              </a:rPr>
              <a:t> posto.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Assim,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fica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mais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fácil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conhecer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consumidor.</a:t>
            </a:r>
            <a:endParaRPr sz="3000">
              <a:latin typeface="Calibri"/>
              <a:cs typeface="Calibri"/>
            </a:endParaRPr>
          </a:p>
          <a:p>
            <a:pPr marL="469900" marR="2170430" indent="-457200">
              <a:lnSpc>
                <a:spcPct val="100000"/>
              </a:lnSpc>
              <a:spcBef>
                <a:spcPts val="7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3000" spc="-20" dirty="0">
                <a:latin typeface="Calibri"/>
                <a:cs typeface="Calibri"/>
              </a:rPr>
              <a:t>Parceiros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 peso: </a:t>
            </a:r>
            <a:r>
              <a:rPr sz="3000" spc="-60" dirty="0">
                <a:latin typeface="Calibri"/>
                <a:cs typeface="Calibri"/>
              </a:rPr>
              <a:t>Tam,</a:t>
            </a:r>
            <a:r>
              <a:rPr sz="3000" spc="-10" dirty="0">
                <a:latin typeface="Calibri"/>
                <a:cs typeface="Calibri"/>
              </a:rPr>
              <a:t> Severiano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Ribeiro/Kinoplex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Unidas.</a:t>
            </a:r>
            <a:endParaRPr sz="3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latin typeface="Calibri"/>
                <a:cs typeface="Calibri"/>
              </a:rPr>
              <a:t>Adesão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mais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2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milhões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usuários.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78128"/>
            <a:ext cx="7964170" cy="158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Tipos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programas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Modelo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Afinidade: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We’5</a:t>
            </a:r>
            <a:r>
              <a:rPr sz="3000" spc="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para</a:t>
            </a:r>
            <a:r>
              <a:rPr sz="3000" spc="-5" dirty="0">
                <a:latin typeface="Calibri"/>
                <a:cs typeface="Calibri"/>
              </a:rPr>
              <a:t> Shopping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ABC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0" y="3317873"/>
            <a:ext cx="6656324" cy="34956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4160" y="836675"/>
            <a:ext cx="1890350" cy="2232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2437" y="1222070"/>
            <a:ext cx="7995920" cy="533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Tipos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programas</a:t>
            </a:r>
            <a:r>
              <a:rPr sz="3000" spc="-5" dirty="0">
                <a:latin typeface="Calibri"/>
                <a:cs typeface="Calibri"/>
              </a:rPr>
              <a:t> 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Calibri"/>
              <a:cs typeface="Calibri"/>
            </a:endParaRPr>
          </a:p>
          <a:p>
            <a:pPr marL="524510" marR="1175385" indent="-512445">
              <a:lnSpc>
                <a:spcPct val="120100"/>
              </a:lnSpc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3000" dirty="0">
                <a:latin typeface="Calibri"/>
                <a:cs typeface="Calibri"/>
              </a:rPr>
              <a:t>O Modelo </a:t>
            </a:r>
            <a:r>
              <a:rPr sz="3000" spc="-5" dirty="0">
                <a:latin typeface="Calibri"/>
                <a:cs typeface="Calibri"/>
              </a:rPr>
              <a:t>Educacional </a:t>
            </a:r>
            <a:r>
              <a:rPr sz="3000" dirty="0">
                <a:latin typeface="Calibri"/>
                <a:cs typeface="Calibri"/>
              </a:rPr>
              <a:t>: </a:t>
            </a:r>
            <a:r>
              <a:rPr sz="3000" spc="-15" dirty="0">
                <a:latin typeface="Calibri"/>
                <a:cs typeface="Calibri"/>
              </a:rPr>
              <a:t>Neste </a:t>
            </a:r>
            <a:r>
              <a:rPr sz="3000" dirty="0">
                <a:latin typeface="Calibri"/>
                <a:cs typeface="Calibri"/>
              </a:rPr>
              <a:t>modelo 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ciclo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comunicação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é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mantido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 </a:t>
            </a:r>
            <a:r>
              <a:rPr sz="3000" spc="-5" dirty="0">
                <a:latin typeface="Calibri"/>
                <a:cs typeface="Calibri"/>
              </a:rPr>
              <a:t>um</a:t>
            </a:r>
            <a:endParaRPr sz="3000">
              <a:latin typeface="Calibri"/>
              <a:cs typeface="Calibri"/>
            </a:endParaRPr>
          </a:p>
          <a:p>
            <a:pPr marL="527685" marR="5080">
              <a:lnSpc>
                <a:spcPct val="100000"/>
              </a:lnSpc>
              <a:spcBef>
                <a:spcPts val="5"/>
              </a:spcBef>
            </a:pPr>
            <a:r>
              <a:rPr sz="3000" spc="-15" dirty="0">
                <a:latin typeface="Calibri"/>
                <a:cs typeface="Calibri"/>
              </a:rPr>
              <a:t>programa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comunicação </a:t>
            </a:r>
            <a:r>
              <a:rPr sz="3000" spc="-20" dirty="0">
                <a:latin typeface="Calibri"/>
                <a:cs typeface="Calibri"/>
              </a:rPr>
              <a:t>interativo </a:t>
            </a:r>
            <a:r>
              <a:rPr sz="3000" dirty="0">
                <a:latin typeface="Calibri"/>
                <a:cs typeface="Calibri"/>
              </a:rPr>
              <a:t>que </a:t>
            </a:r>
            <a:r>
              <a:rPr sz="3000" spc="-10" dirty="0">
                <a:latin typeface="Calibri"/>
                <a:cs typeface="Calibri"/>
              </a:rPr>
              <a:t>coloca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à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disposição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do</a:t>
            </a:r>
            <a:r>
              <a:rPr sz="3000" spc="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cliente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</a:t>
            </a:r>
            <a:r>
              <a:rPr sz="3000" spc="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conjunto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materiais </a:t>
            </a:r>
            <a:r>
              <a:rPr sz="3000" spc="-15" dirty="0">
                <a:latin typeface="Calibri"/>
                <a:cs typeface="Calibri"/>
              </a:rPr>
              <a:t>informativos. </a:t>
            </a:r>
            <a:r>
              <a:rPr sz="3000" spc="-5" dirty="0">
                <a:latin typeface="Calibri"/>
                <a:cs typeface="Calibri"/>
              </a:rPr>
              <a:t>Eles podem ser </a:t>
            </a:r>
            <a:r>
              <a:rPr sz="3000" spc="-10" dirty="0">
                <a:latin typeface="Calibri"/>
                <a:cs typeface="Calibri"/>
              </a:rPr>
              <a:t>enviados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periodicamente </a:t>
            </a:r>
            <a:r>
              <a:rPr sz="3000" dirty="0">
                <a:latin typeface="Calibri"/>
                <a:cs typeface="Calibri"/>
              </a:rPr>
              <a:t>aos </a:t>
            </a:r>
            <a:r>
              <a:rPr sz="3000" spc="-5" dirty="0">
                <a:latin typeface="Calibri"/>
                <a:cs typeface="Calibri"/>
              </a:rPr>
              <a:t>clientes ou mediante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solicitação. </a:t>
            </a:r>
            <a:r>
              <a:rPr sz="3000" dirty="0">
                <a:latin typeface="Calibri"/>
                <a:cs typeface="Calibri"/>
              </a:rPr>
              <a:t>A principal </a:t>
            </a:r>
            <a:r>
              <a:rPr sz="3000" spc="-10" dirty="0">
                <a:latin typeface="Calibri"/>
                <a:cs typeface="Calibri"/>
              </a:rPr>
              <a:t>característica </a:t>
            </a:r>
            <a:r>
              <a:rPr sz="3000" spc="-15" dirty="0">
                <a:latin typeface="Calibri"/>
                <a:cs typeface="Calibri"/>
              </a:rPr>
              <a:t>deste 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programa </a:t>
            </a:r>
            <a:r>
              <a:rPr sz="3000" spc="-10" dirty="0">
                <a:latin typeface="Calibri"/>
                <a:cs typeface="Calibri"/>
              </a:rPr>
              <a:t>consiste </a:t>
            </a:r>
            <a:r>
              <a:rPr sz="3000" dirty="0">
                <a:latin typeface="Calibri"/>
                <a:cs typeface="Calibri"/>
              </a:rPr>
              <a:t>em </a:t>
            </a:r>
            <a:r>
              <a:rPr sz="3000" spc="-5" dirty="0">
                <a:latin typeface="Calibri"/>
                <a:cs typeface="Calibri"/>
              </a:rPr>
              <a:t>"educar"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-5" dirty="0">
                <a:latin typeface="Calibri"/>
                <a:cs typeface="Calibri"/>
              </a:rPr>
              <a:t>cliente </a:t>
            </a:r>
            <a:r>
              <a:rPr sz="3000" spc="-20" dirty="0">
                <a:latin typeface="Calibri"/>
                <a:cs typeface="Calibri"/>
              </a:rPr>
              <a:t>para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uso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ou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consumo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produto.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061669"/>
            <a:ext cx="7677784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Tipos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programas</a:t>
            </a:r>
            <a:r>
              <a:rPr sz="3000" spc="-5" dirty="0">
                <a:latin typeface="Calibri"/>
                <a:cs typeface="Calibri"/>
              </a:rPr>
              <a:t> 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3000" dirty="0">
                <a:latin typeface="Calibri"/>
                <a:cs typeface="Calibri"/>
              </a:rPr>
              <a:t>O Modelo </a:t>
            </a:r>
            <a:r>
              <a:rPr sz="3000" spc="-10" dirty="0">
                <a:latin typeface="Calibri"/>
                <a:cs typeface="Calibri"/>
              </a:rPr>
              <a:t>Contratual: </a:t>
            </a:r>
            <a:r>
              <a:rPr sz="3000" dirty="0">
                <a:latin typeface="Calibri"/>
                <a:cs typeface="Calibri"/>
              </a:rPr>
              <a:t>O modelo </a:t>
            </a:r>
            <a:r>
              <a:rPr sz="3000" spc="-15" dirty="0">
                <a:latin typeface="Calibri"/>
                <a:cs typeface="Calibri"/>
              </a:rPr>
              <a:t>contratual </a:t>
            </a:r>
            <a:r>
              <a:rPr sz="3000" dirty="0">
                <a:latin typeface="Calibri"/>
                <a:cs typeface="Calibri"/>
              </a:rPr>
              <a:t>é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 clube de </a:t>
            </a:r>
            <a:r>
              <a:rPr sz="3000" spc="-5" dirty="0">
                <a:latin typeface="Calibri"/>
                <a:cs typeface="Calibri"/>
              </a:rPr>
              <a:t>clientes, </a:t>
            </a:r>
            <a:r>
              <a:rPr sz="3000" dirty="0">
                <a:latin typeface="Calibri"/>
                <a:cs typeface="Calibri"/>
              </a:rPr>
              <a:t>no qual ele </a:t>
            </a:r>
            <a:r>
              <a:rPr sz="3000" spc="-15" dirty="0">
                <a:latin typeface="Calibri"/>
                <a:cs typeface="Calibri"/>
              </a:rPr>
              <a:t>paga </a:t>
            </a:r>
            <a:r>
              <a:rPr sz="3000" dirty="0">
                <a:latin typeface="Calibri"/>
                <a:cs typeface="Calibri"/>
              </a:rPr>
              <a:t>uma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taxa </a:t>
            </a:r>
            <a:r>
              <a:rPr sz="3000" spc="-20" dirty="0">
                <a:latin typeface="Calibri"/>
                <a:cs typeface="Calibri"/>
              </a:rPr>
              <a:t>para </a:t>
            </a:r>
            <a:r>
              <a:rPr sz="3000" spc="-5" dirty="0">
                <a:latin typeface="Calibri"/>
                <a:cs typeface="Calibri"/>
              </a:rPr>
              <a:t>se tornar </a:t>
            </a:r>
            <a:r>
              <a:rPr sz="3000" spc="-10" dirty="0">
                <a:latin typeface="Calibri"/>
                <a:cs typeface="Calibri"/>
              </a:rPr>
              <a:t>membro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5" dirty="0">
                <a:latin typeface="Calibri"/>
                <a:cs typeface="Calibri"/>
              </a:rPr>
              <a:t>usufruir de uma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série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exclusiva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benefícios.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875" y="4149723"/>
            <a:ext cx="3166999" cy="270827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5375" y="1989073"/>
            <a:ext cx="2574925" cy="32861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212" y="2565273"/>
            <a:ext cx="2873375" cy="19130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8125" y="2354198"/>
            <a:ext cx="1674876" cy="25146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52081" y="53720"/>
            <a:ext cx="10083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solidFill>
                  <a:srgbClr val="548ED4"/>
                </a:solidFill>
                <a:latin typeface="Calibri"/>
                <a:cs typeface="Calibri"/>
              </a:rPr>
              <a:t>CRM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09420"/>
            <a:ext cx="6266815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Tipos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programas</a:t>
            </a:r>
            <a:r>
              <a:rPr sz="3000" spc="-5" dirty="0">
                <a:latin typeface="Calibri"/>
                <a:cs typeface="Calibri"/>
              </a:rPr>
              <a:t> 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3000" dirty="0">
                <a:latin typeface="Calibri"/>
                <a:cs typeface="Calibri"/>
              </a:rPr>
              <a:t>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Modelo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Contratual: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Operadoras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telefonia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Celular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3573462"/>
            <a:ext cx="2238375" cy="22383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5801" y="3716337"/>
            <a:ext cx="1096107" cy="11033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4525" y="3141726"/>
            <a:ext cx="2143125" cy="21431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7601" y="5229225"/>
            <a:ext cx="1230905" cy="124301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133983"/>
            <a:ext cx="7884159" cy="432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Tipos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programas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O Modelo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dirty="0">
                <a:latin typeface="Calibri"/>
                <a:cs typeface="Calibri"/>
              </a:rPr>
              <a:t>Afinidade: É </a:t>
            </a:r>
            <a:r>
              <a:rPr sz="3000" spc="-5" dirty="0">
                <a:latin typeface="Calibri"/>
                <a:cs typeface="Calibri"/>
              </a:rPr>
              <a:t>um </a:t>
            </a:r>
            <a:r>
              <a:rPr sz="3000" dirty="0">
                <a:latin typeface="Calibri"/>
                <a:cs typeface="Calibri"/>
              </a:rPr>
              <a:t>clube </a:t>
            </a:r>
            <a:r>
              <a:rPr sz="3000" spc="-5" dirty="0">
                <a:latin typeface="Calibri"/>
                <a:cs typeface="Calibri"/>
              </a:rPr>
              <a:t>de clientes </a:t>
            </a:r>
            <a:r>
              <a:rPr sz="3000" dirty="0">
                <a:latin typeface="Calibri"/>
                <a:cs typeface="Calibri"/>
              </a:rPr>
              <a:t> que agrupa </a:t>
            </a:r>
            <a:r>
              <a:rPr sz="3000" spc="-5" dirty="0">
                <a:latin typeface="Calibri"/>
                <a:cs typeface="Calibri"/>
              </a:rPr>
              <a:t>pessoas segundo </a:t>
            </a:r>
            <a:r>
              <a:rPr sz="3000" dirty="0">
                <a:latin typeface="Calibri"/>
                <a:cs typeface="Calibri"/>
              </a:rPr>
              <a:t>algum tipo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interesse. </a:t>
            </a:r>
            <a:r>
              <a:rPr sz="3000" spc="-5" dirty="0">
                <a:latin typeface="Calibri"/>
                <a:cs typeface="Calibri"/>
              </a:rPr>
              <a:t>Normalmente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-10" dirty="0">
                <a:latin typeface="Calibri"/>
                <a:cs typeface="Calibri"/>
              </a:rPr>
              <a:t>elemento </a:t>
            </a:r>
            <a:r>
              <a:rPr sz="3000" spc="-5" dirty="0">
                <a:latin typeface="Calibri"/>
                <a:cs typeface="Calibri"/>
              </a:rPr>
              <a:t>básico </a:t>
            </a:r>
            <a:r>
              <a:rPr sz="3000" dirty="0">
                <a:latin typeface="Calibri"/>
                <a:cs typeface="Calibri"/>
              </a:rPr>
              <a:t>é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uma </a:t>
            </a:r>
            <a:r>
              <a:rPr sz="3000" spc="-10" dirty="0">
                <a:latin typeface="Calibri"/>
                <a:cs typeface="Calibri"/>
              </a:rPr>
              <a:t>publicação, como </a:t>
            </a:r>
            <a:r>
              <a:rPr sz="3000" spc="-5" dirty="0">
                <a:latin typeface="Calibri"/>
                <a:cs typeface="Calibri"/>
              </a:rPr>
              <a:t>uma </a:t>
            </a:r>
            <a:r>
              <a:rPr sz="3000" spc="-20" dirty="0">
                <a:latin typeface="Calibri"/>
                <a:cs typeface="Calibri"/>
              </a:rPr>
              <a:t>revista </a:t>
            </a:r>
            <a:r>
              <a:rPr sz="3000" spc="-5" dirty="0">
                <a:latin typeface="Calibri"/>
                <a:cs typeface="Calibri"/>
              </a:rPr>
              <a:t>ou tablóide.A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essência de um </a:t>
            </a:r>
            <a:r>
              <a:rPr sz="3000" dirty="0">
                <a:latin typeface="Calibri"/>
                <a:cs typeface="Calibri"/>
              </a:rPr>
              <a:t>clube </a:t>
            </a:r>
            <a:r>
              <a:rPr sz="3000" spc="-5" dirty="0">
                <a:latin typeface="Calibri"/>
                <a:cs typeface="Calibri"/>
              </a:rPr>
              <a:t>de afinidades </a:t>
            </a:r>
            <a:r>
              <a:rPr sz="3000" dirty="0">
                <a:latin typeface="Calibri"/>
                <a:cs typeface="Calibri"/>
              </a:rPr>
              <a:t>é a </a:t>
            </a:r>
            <a:r>
              <a:rPr sz="3000" spc="-20" dirty="0">
                <a:latin typeface="Calibri"/>
                <a:cs typeface="Calibri"/>
              </a:rPr>
              <a:t>extrema 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pertinência </a:t>
            </a:r>
            <a:r>
              <a:rPr sz="3000" spc="-15" dirty="0">
                <a:latin typeface="Calibri"/>
                <a:cs typeface="Calibri"/>
              </a:rPr>
              <a:t>gerada </a:t>
            </a:r>
            <a:r>
              <a:rPr sz="3000" spc="-5" dirty="0">
                <a:latin typeface="Calibri"/>
                <a:cs typeface="Calibri"/>
              </a:rPr>
              <a:t>pelo </a:t>
            </a:r>
            <a:r>
              <a:rPr sz="3000" spc="-10" dirty="0">
                <a:latin typeface="Calibri"/>
                <a:cs typeface="Calibri"/>
              </a:rPr>
              <a:t>interesse </a:t>
            </a:r>
            <a:r>
              <a:rPr sz="3000" spc="-5" dirty="0">
                <a:latin typeface="Calibri"/>
                <a:cs typeface="Calibri"/>
              </a:rPr>
              <a:t>ou afinidade,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trazendo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 alto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nível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15" dirty="0">
                <a:latin typeface="Calibri"/>
                <a:cs typeface="Calibri"/>
              </a:rPr>
              <a:t>resposta.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350009"/>
            <a:ext cx="7982584" cy="524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Tipos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programas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O Modelo </a:t>
            </a:r>
            <a:r>
              <a:rPr sz="3000" spc="-5" dirty="0">
                <a:latin typeface="Calibri"/>
                <a:cs typeface="Calibri"/>
              </a:rPr>
              <a:t>do Serviço de </a:t>
            </a:r>
            <a:r>
              <a:rPr sz="3000" spc="-35" dirty="0">
                <a:latin typeface="Calibri"/>
                <a:cs typeface="Calibri"/>
              </a:rPr>
              <a:t>Valor </a:t>
            </a:r>
            <a:r>
              <a:rPr sz="3000" spc="-15" dirty="0">
                <a:latin typeface="Calibri"/>
                <a:cs typeface="Calibri"/>
              </a:rPr>
              <a:t>Agregado </a:t>
            </a:r>
            <a:r>
              <a:rPr sz="3000" spc="-5" dirty="0">
                <a:latin typeface="Calibri"/>
                <a:cs typeface="Calibri"/>
              </a:rPr>
              <a:t>(ou </a:t>
            </a:r>
            <a:r>
              <a:rPr sz="3000" dirty="0">
                <a:latin typeface="Calibri"/>
                <a:cs typeface="Calibri"/>
              </a:rPr>
              <a:t> adicional): </a:t>
            </a:r>
            <a:r>
              <a:rPr sz="3000" spc="-10" dirty="0">
                <a:latin typeface="Calibri"/>
                <a:cs typeface="Calibri"/>
              </a:rPr>
              <a:t>Neste </a:t>
            </a:r>
            <a:r>
              <a:rPr sz="3000" dirty="0">
                <a:latin typeface="Calibri"/>
                <a:cs typeface="Calibri"/>
              </a:rPr>
              <a:t>tipo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dirty="0">
                <a:latin typeface="Calibri"/>
                <a:cs typeface="Calibri"/>
              </a:rPr>
              <a:t>modelo o </a:t>
            </a:r>
            <a:r>
              <a:rPr sz="3000" spc="-10" dirty="0">
                <a:latin typeface="Calibri"/>
                <a:cs typeface="Calibri"/>
              </a:rPr>
              <a:t>cliente </a:t>
            </a:r>
            <a:r>
              <a:rPr sz="3000" dirty="0">
                <a:latin typeface="Calibri"/>
                <a:cs typeface="Calibri"/>
              </a:rPr>
              <a:t>é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reconhecido </a:t>
            </a:r>
            <a:r>
              <a:rPr sz="3000" spc="-5" dirty="0">
                <a:latin typeface="Calibri"/>
                <a:cs typeface="Calibri"/>
              </a:rPr>
              <a:t>por </a:t>
            </a:r>
            <a:r>
              <a:rPr sz="3000" dirty="0">
                <a:latin typeface="Calibri"/>
                <a:cs typeface="Calibri"/>
              </a:rPr>
              <a:t>algum </a:t>
            </a:r>
            <a:r>
              <a:rPr sz="3000" spc="-5" dirty="0">
                <a:latin typeface="Calibri"/>
                <a:cs typeface="Calibri"/>
              </a:rPr>
              <a:t>serviço </a:t>
            </a:r>
            <a:r>
              <a:rPr sz="3000" dirty="0">
                <a:latin typeface="Calibri"/>
                <a:cs typeface="Calibri"/>
              </a:rPr>
              <a:t>que é </a:t>
            </a:r>
            <a:r>
              <a:rPr sz="3000" spc="-10" dirty="0">
                <a:latin typeface="Calibri"/>
                <a:cs typeface="Calibri"/>
              </a:rPr>
              <a:t>agregado </a:t>
            </a:r>
            <a:r>
              <a:rPr sz="3000" dirty="0">
                <a:latin typeface="Calibri"/>
                <a:cs typeface="Calibri"/>
              </a:rPr>
              <a:t>à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compra </a:t>
            </a:r>
            <a:r>
              <a:rPr sz="3000" spc="-5" dirty="0">
                <a:latin typeface="Calibri"/>
                <a:cs typeface="Calibri"/>
              </a:rPr>
              <a:t>do </a:t>
            </a:r>
            <a:r>
              <a:rPr sz="3000" spc="-15" dirty="0">
                <a:latin typeface="Calibri"/>
                <a:cs typeface="Calibri"/>
              </a:rPr>
              <a:t>produto, </a:t>
            </a:r>
            <a:r>
              <a:rPr sz="3000" spc="-5" dirty="0">
                <a:latin typeface="Calibri"/>
                <a:cs typeface="Calibri"/>
              </a:rPr>
              <a:t>ou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-5" dirty="0">
                <a:latin typeface="Calibri"/>
                <a:cs typeface="Calibri"/>
              </a:rPr>
              <a:t>uso do serviço. </a:t>
            </a:r>
            <a:r>
              <a:rPr sz="3000" spc="-10" dirty="0">
                <a:latin typeface="Calibri"/>
                <a:cs typeface="Calibri"/>
              </a:rPr>
              <a:t>Redes </a:t>
            </a:r>
            <a:r>
              <a:rPr sz="3000" spc="-5" dirty="0">
                <a:latin typeface="Calibri"/>
                <a:cs typeface="Calibri"/>
              </a:rPr>
              <a:t> de hotelaria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0" dirty="0">
                <a:latin typeface="Calibri"/>
                <a:cs typeface="Calibri"/>
              </a:rPr>
              <a:t>locadoras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15" dirty="0">
                <a:latin typeface="Calibri"/>
                <a:cs typeface="Calibri"/>
              </a:rPr>
              <a:t>carro </a:t>
            </a:r>
            <a:r>
              <a:rPr sz="3000" spc="-5" dirty="0">
                <a:latin typeface="Calibri"/>
                <a:cs typeface="Calibri"/>
              </a:rPr>
              <a:t>utilizam </a:t>
            </a:r>
            <a:r>
              <a:rPr sz="3000" spc="-15" dirty="0">
                <a:latin typeface="Calibri"/>
                <a:cs typeface="Calibri"/>
              </a:rPr>
              <a:t>este 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modelo, </a:t>
            </a:r>
            <a:r>
              <a:rPr sz="3000" spc="-15" dirty="0">
                <a:latin typeface="Calibri"/>
                <a:cs typeface="Calibri"/>
              </a:rPr>
              <a:t>prestando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-5" dirty="0">
                <a:latin typeface="Calibri"/>
                <a:cs typeface="Calibri"/>
              </a:rPr>
              <a:t>serviço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transporte </a:t>
            </a:r>
            <a:r>
              <a:rPr sz="3000" dirty="0">
                <a:latin typeface="Calibri"/>
                <a:cs typeface="Calibri"/>
              </a:rPr>
              <a:t>do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aeroporto </a:t>
            </a:r>
            <a:r>
              <a:rPr sz="3000" spc="-20" dirty="0">
                <a:latin typeface="Calibri"/>
                <a:cs typeface="Calibri"/>
              </a:rPr>
              <a:t>para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-5" dirty="0">
                <a:latin typeface="Calibri"/>
                <a:cs typeface="Calibri"/>
              </a:rPr>
              <a:t>hotel ou </a:t>
            </a:r>
            <a:r>
              <a:rPr sz="3000" spc="-20" dirty="0">
                <a:latin typeface="Calibri"/>
                <a:cs typeface="Calibri"/>
              </a:rPr>
              <a:t>até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-15" dirty="0">
                <a:latin typeface="Calibri"/>
                <a:cs typeface="Calibri"/>
              </a:rPr>
              <a:t>centro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locação,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mediante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cobrança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uma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taxa</a:t>
            </a:r>
            <a:r>
              <a:rPr sz="3000" spc="-5" dirty="0">
                <a:latin typeface="Calibri"/>
                <a:cs typeface="Calibri"/>
              </a:rPr>
              <a:t> ínfima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seus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05941"/>
            <a:ext cx="7858759" cy="478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Tipos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programas</a:t>
            </a:r>
            <a:r>
              <a:rPr sz="3000" spc="-5" dirty="0">
                <a:latin typeface="Calibri"/>
                <a:cs typeface="Calibri"/>
              </a:rPr>
              <a:t> 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O Modelo do </a:t>
            </a:r>
            <a:r>
              <a:rPr sz="3000" spc="-5" dirty="0">
                <a:latin typeface="Calibri"/>
                <a:cs typeface="Calibri"/>
              </a:rPr>
              <a:t>Serviço de </a:t>
            </a:r>
            <a:r>
              <a:rPr sz="3000" spc="-35" dirty="0">
                <a:latin typeface="Calibri"/>
                <a:cs typeface="Calibri"/>
              </a:rPr>
              <a:t>Valor </a:t>
            </a:r>
            <a:r>
              <a:rPr sz="3000" spc="-15" dirty="0">
                <a:latin typeface="Calibri"/>
                <a:cs typeface="Calibri"/>
              </a:rPr>
              <a:t>Agregado </a:t>
            </a:r>
            <a:r>
              <a:rPr sz="3000" spc="-5" dirty="0">
                <a:latin typeface="Calibri"/>
                <a:cs typeface="Calibri"/>
              </a:rPr>
              <a:t>(ou </a:t>
            </a:r>
            <a:r>
              <a:rPr sz="3000" dirty="0">
                <a:latin typeface="Calibri"/>
                <a:cs typeface="Calibri"/>
              </a:rPr>
              <a:t> adicional): </a:t>
            </a:r>
            <a:r>
              <a:rPr sz="3000" spc="-15" dirty="0">
                <a:latin typeface="Calibri"/>
                <a:cs typeface="Calibri"/>
              </a:rPr>
              <a:t>Realização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ação </a:t>
            </a:r>
            <a:r>
              <a:rPr sz="3000" spc="-20" dirty="0">
                <a:latin typeface="Calibri"/>
                <a:cs typeface="Calibri"/>
              </a:rPr>
              <a:t>ativa para </a:t>
            </a:r>
            <a:r>
              <a:rPr sz="3000" dirty="0">
                <a:latin typeface="Calibri"/>
                <a:cs typeface="Calibri"/>
              </a:rPr>
              <a:t>alunos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não contemplados PróUni, </a:t>
            </a:r>
            <a:r>
              <a:rPr sz="3000" dirty="0">
                <a:latin typeface="Calibri"/>
                <a:cs typeface="Calibri"/>
              </a:rPr>
              <a:t>numa </a:t>
            </a:r>
            <a:r>
              <a:rPr sz="3000" spc="-5" dirty="0">
                <a:latin typeface="Calibri"/>
                <a:cs typeface="Calibri"/>
              </a:rPr>
              <a:t>base de 1.225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prospects </a:t>
            </a:r>
            <a:r>
              <a:rPr sz="3000" spc="-10" dirty="0">
                <a:latin typeface="Calibri"/>
                <a:cs typeface="Calibri"/>
              </a:rPr>
              <a:t>obtivemos </a:t>
            </a:r>
            <a:r>
              <a:rPr sz="3000" spc="-5" dirty="0">
                <a:latin typeface="Calibri"/>
                <a:cs typeface="Calibri"/>
              </a:rPr>
              <a:t>um </a:t>
            </a:r>
            <a:r>
              <a:rPr sz="3000" spc="-10" dirty="0">
                <a:latin typeface="Calibri"/>
                <a:cs typeface="Calibri"/>
              </a:rPr>
              <a:t>resultado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52%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alunos </a:t>
            </a:r>
            <a:r>
              <a:rPr sz="3000" spc="-10" dirty="0">
                <a:latin typeface="Calibri"/>
                <a:cs typeface="Calibri"/>
              </a:rPr>
              <a:t>interessados </a:t>
            </a:r>
            <a:r>
              <a:rPr sz="3000" spc="-5" dirty="0">
                <a:latin typeface="Calibri"/>
                <a:cs typeface="Calibri"/>
              </a:rPr>
              <a:t>no </a:t>
            </a:r>
            <a:r>
              <a:rPr sz="3000" spc="-15" dirty="0">
                <a:latin typeface="Calibri"/>
                <a:cs typeface="Calibri"/>
              </a:rPr>
              <a:t>programa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financiamento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próprio Unibrasil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procuraram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5" dirty="0">
                <a:latin typeface="Calibri"/>
                <a:cs typeface="Calibri"/>
              </a:rPr>
              <a:t>faculdade </a:t>
            </a:r>
            <a:r>
              <a:rPr sz="3000" spc="-15" dirty="0">
                <a:latin typeface="Calibri"/>
                <a:cs typeface="Calibri"/>
              </a:rPr>
              <a:t>para realização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5" dirty="0">
                <a:latin typeface="Calibri"/>
                <a:cs typeface="Calibri"/>
              </a:rPr>
              <a:t>matrículas.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(Agência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We’5)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9855" y="5733250"/>
            <a:ext cx="1717675" cy="71217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1061669"/>
            <a:ext cx="8218170" cy="569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Tipos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programas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fidelização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O Modelo de </a:t>
            </a:r>
            <a:r>
              <a:rPr sz="3000" spc="-5" dirty="0">
                <a:latin typeface="Calibri"/>
                <a:cs typeface="Calibri"/>
              </a:rPr>
              <a:t>Aliança: </a:t>
            </a:r>
            <a:r>
              <a:rPr sz="3000" spc="-15" dirty="0">
                <a:latin typeface="Calibri"/>
                <a:cs typeface="Calibri"/>
              </a:rPr>
              <a:t>Este </a:t>
            </a:r>
            <a:r>
              <a:rPr sz="3000" dirty="0">
                <a:latin typeface="Calibri"/>
                <a:cs typeface="Calibri"/>
              </a:rPr>
              <a:t>modelo é </a:t>
            </a:r>
            <a:r>
              <a:rPr sz="3000" spc="-5" dirty="0">
                <a:latin typeface="Calibri"/>
                <a:cs typeface="Calibri"/>
              </a:rPr>
              <a:t>utilizado por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empresas</a:t>
            </a:r>
            <a:r>
              <a:rPr sz="3000" spc="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não</a:t>
            </a:r>
            <a:r>
              <a:rPr sz="3000" spc="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concorrentes</a:t>
            </a:r>
            <a:r>
              <a:rPr sz="3000" spc="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8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fazem</a:t>
            </a:r>
            <a:r>
              <a:rPr sz="3000" spc="9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uma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aliança </a:t>
            </a:r>
            <a:r>
              <a:rPr sz="3000" spc="-20" dirty="0">
                <a:latin typeface="Calibri"/>
                <a:cs typeface="Calibri"/>
              </a:rPr>
              <a:t>para prestar </a:t>
            </a:r>
            <a:r>
              <a:rPr sz="3000" spc="-5" dirty="0">
                <a:latin typeface="Calibri"/>
                <a:cs typeface="Calibri"/>
              </a:rPr>
              <a:t>um serviço </a:t>
            </a:r>
            <a:r>
              <a:rPr sz="3000" dirty="0">
                <a:latin typeface="Calibri"/>
                <a:cs typeface="Calibri"/>
              </a:rPr>
              <a:t>aos </a:t>
            </a:r>
            <a:r>
              <a:rPr sz="3000" spc="-10" dirty="0">
                <a:latin typeface="Calibri"/>
                <a:cs typeface="Calibri"/>
              </a:rPr>
              <a:t>seus </a:t>
            </a:r>
            <a:r>
              <a:rPr sz="3000" spc="-5" dirty="0">
                <a:latin typeface="Calibri"/>
                <a:cs typeface="Calibri"/>
              </a:rPr>
              <a:t>clientes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comuns. </a:t>
            </a:r>
            <a:r>
              <a:rPr sz="3000" dirty="0">
                <a:latin typeface="Calibri"/>
                <a:cs typeface="Calibri"/>
              </a:rPr>
              <a:t>Um </a:t>
            </a:r>
            <a:r>
              <a:rPr sz="3000" spc="-20" dirty="0">
                <a:latin typeface="Calibri"/>
                <a:cs typeface="Calibri"/>
              </a:rPr>
              <a:t>exemplo </a:t>
            </a:r>
            <a:r>
              <a:rPr sz="3000" spc="-5" dirty="0">
                <a:latin typeface="Calibri"/>
                <a:cs typeface="Calibri"/>
              </a:rPr>
              <a:t>típico são </a:t>
            </a:r>
            <a:r>
              <a:rPr sz="3000" dirty="0">
                <a:latin typeface="Calibri"/>
                <a:cs typeface="Calibri"/>
              </a:rPr>
              <a:t>as </a:t>
            </a:r>
            <a:r>
              <a:rPr sz="3000" spc="-5" dirty="0">
                <a:latin typeface="Calibri"/>
                <a:cs typeface="Calibri"/>
              </a:rPr>
              <a:t>companhias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aéreas, </a:t>
            </a:r>
            <a:r>
              <a:rPr sz="3000" dirty="0">
                <a:latin typeface="Calibri"/>
                <a:cs typeface="Calibri"/>
              </a:rPr>
              <a:t>que </a:t>
            </a:r>
            <a:r>
              <a:rPr sz="3000" spc="-30" dirty="0">
                <a:latin typeface="Calibri"/>
                <a:cs typeface="Calibri"/>
              </a:rPr>
              <a:t>fazem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reserva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15" dirty="0">
                <a:latin typeface="Calibri"/>
                <a:cs typeface="Calibri"/>
              </a:rPr>
              <a:t>carros </a:t>
            </a:r>
            <a:r>
              <a:rPr sz="3000" spc="-10" dirty="0">
                <a:latin typeface="Calibri"/>
                <a:cs typeface="Calibri"/>
              </a:rPr>
              <a:t>com </a:t>
            </a:r>
            <a:r>
              <a:rPr sz="3000" dirty="0">
                <a:latin typeface="Calibri"/>
                <a:cs typeface="Calibri"/>
              </a:rPr>
              <a:t>as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locadoras </a:t>
            </a:r>
            <a:r>
              <a:rPr sz="3000" spc="-5" dirty="0">
                <a:latin typeface="Calibri"/>
                <a:cs typeface="Calibri"/>
              </a:rPr>
              <a:t>de veículos. </a:t>
            </a:r>
            <a:r>
              <a:rPr sz="3000" dirty="0">
                <a:latin typeface="Calibri"/>
                <a:cs typeface="Calibri"/>
              </a:rPr>
              <a:t>Cada </a:t>
            </a:r>
            <a:r>
              <a:rPr sz="3000" spc="-5" dirty="0">
                <a:latin typeface="Calibri"/>
                <a:cs typeface="Calibri"/>
              </a:rPr>
              <a:t>um desses </a:t>
            </a:r>
            <a:r>
              <a:rPr sz="3000" dirty="0">
                <a:latin typeface="Calibri"/>
                <a:cs typeface="Calibri"/>
              </a:rPr>
              <a:t>modelos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busca </a:t>
            </a:r>
            <a:r>
              <a:rPr sz="3000" spc="-15" dirty="0">
                <a:latin typeface="Calibri"/>
                <a:cs typeface="Calibri"/>
              </a:rPr>
              <a:t>formas </a:t>
            </a:r>
            <a:r>
              <a:rPr sz="3000" spc="-10" dirty="0">
                <a:latin typeface="Calibri"/>
                <a:cs typeface="Calibri"/>
              </a:rPr>
              <a:t>diferenciadas </a:t>
            </a:r>
            <a:r>
              <a:rPr sz="3000" dirty="0">
                <a:latin typeface="Calibri"/>
                <a:cs typeface="Calibri"/>
              </a:rPr>
              <a:t>de criar e </a:t>
            </a:r>
            <a:r>
              <a:rPr sz="3000" spc="-5" dirty="0">
                <a:latin typeface="Calibri"/>
                <a:cs typeface="Calibri"/>
              </a:rPr>
              <a:t>manter </a:t>
            </a:r>
            <a:r>
              <a:rPr sz="3000" dirty="0">
                <a:latin typeface="Calibri"/>
                <a:cs typeface="Calibri"/>
              </a:rPr>
              <a:t>um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relacionamento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duradouro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estável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cliente,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usando</a:t>
            </a:r>
            <a:r>
              <a:rPr sz="3000" spc="-5" dirty="0">
                <a:latin typeface="Calibri"/>
                <a:cs typeface="Calibri"/>
              </a:rPr>
              <a:t> um</a:t>
            </a:r>
            <a:r>
              <a:rPr sz="3000" spc="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conceito </a:t>
            </a:r>
            <a:r>
              <a:rPr sz="3000" spc="-5" dirty="0">
                <a:latin typeface="Calibri"/>
                <a:cs typeface="Calibri"/>
              </a:rPr>
              <a:t>específico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reconhecimento.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9F4FC9-790F-4F97-8EE4-312CE91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3998" cy="6858001"/>
            <a:chOff x="7467600" y="0"/>
            <a:chExt cx="47244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582185-B7AA-4C85-9F08-0CF3055EF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928DF6-7FD6-4208-9ACF-63FB7CC78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822B5A5-A76C-4DCB-9522-E70E2E230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990600"/>
            <a:ext cx="7429499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C62E54-FFB9-5B88-46C7-31D01ECE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1676400"/>
            <a:ext cx="6400801" cy="259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ATIVIDADE</a:t>
            </a:r>
          </a:p>
        </p:txBody>
      </p:sp>
    </p:spTree>
    <p:extLst>
      <p:ext uri="{BB962C8B-B14F-4D97-AF65-F5344CB8AC3E}">
        <p14:creationId xmlns:p14="http://schemas.microsoft.com/office/powerpoint/2010/main" val="3574494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84223"/>
            <a:ext cx="7755890" cy="4523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25" dirty="0">
                <a:latin typeface="Calibri"/>
                <a:cs typeface="Calibri"/>
              </a:rPr>
              <a:t>Trabalho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(PROGRAMA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FIDELIZAÇÃO):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Selecionar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uma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real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Descrever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histórico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da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Identificar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 publico-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alvo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da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Escolher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um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ou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mais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modelos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programa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fidelização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Definir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objetivo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programa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fidelização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Definir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público-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alvo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programa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 </a:t>
            </a:r>
            <a:r>
              <a:rPr sz="2500" spc="-10" dirty="0">
                <a:latin typeface="Calibri"/>
                <a:cs typeface="Calibri"/>
              </a:rPr>
              <a:t>fidelização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45" dirty="0">
                <a:latin typeface="Calibri"/>
                <a:cs typeface="Calibri"/>
              </a:rPr>
              <a:t>Tempo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duração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Descrever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spc="-10" dirty="0">
                <a:latin typeface="Calibri"/>
                <a:cs typeface="Calibri"/>
              </a:rPr>
              <a:t>mecânica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programa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fidelização.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15516"/>
            <a:ext cx="5210175" cy="36234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25" dirty="0">
                <a:latin typeface="Calibri"/>
                <a:cs typeface="Calibri"/>
              </a:rPr>
              <a:t>Trabalho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(PROGRAMA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FIDELIZAÇÃO):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 dirty="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Conteúdo</a:t>
            </a:r>
            <a:endParaRPr sz="2500" dirty="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>
                <a:latin typeface="Calibri"/>
                <a:cs typeface="Calibri"/>
              </a:rPr>
              <a:t>Criatividade</a:t>
            </a:r>
            <a:endParaRPr sz="2500" dirty="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Slides</a:t>
            </a:r>
            <a:endParaRPr sz="2500" dirty="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Apresentação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oral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9546" y="1343659"/>
            <a:ext cx="7835900" cy="430466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92075" marR="5080" indent="-80010">
              <a:lnSpc>
                <a:spcPct val="80000"/>
              </a:lnSpc>
              <a:spcBef>
                <a:spcPts val="655"/>
              </a:spcBef>
            </a:pPr>
            <a:r>
              <a:rPr sz="2300" spc="-10" dirty="0">
                <a:latin typeface="Calibri"/>
                <a:cs typeface="Calibri"/>
              </a:rPr>
              <a:t>“tornar toda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empresa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orientada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para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cliente,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concentrando-se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nos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momentos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da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verdade,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em</a:t>
            </a:r>
            <a:r>
              <a:rPr sz="2300" spc="-10" dirty="0">
                <a:latin typeface="Calibri"/>
                <a:cs typeface="Calibri"/>
              </a:rPr>
              <a:t> que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os</a:t>
            </a:r>
            <a:r>
              <a:rPr sz="2300" spc="-10" dirty="0">
                <a:latin typeface="Calibri"/>
                <a:cs typeface="Calibri"/>
              </a:rPr>
              <a:t> clientes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vivenciam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 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negociação,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que</a:t>
            </a:r>
            <a:r>
              <a:rPr sz="2300" spc="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realmente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determinam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eles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estarão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ou </a:t>
            </a:r>
            <a:r>
              <a:rPr sz="2300" spc="-5" dirty="0">
                <a:latin typeface="Calibri"/>
                <a:cs typeface="Calibri"/>
              </a:rPr>
              <a:t>não 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completamente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satisfeitos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se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percebem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ou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não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valor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extra</a:t>
            </a:r>
            <a:endParaRPr sz="2300">
              <a:latin typeface="Calibri"/>
              <a:cs typeface="Calibri"/>
            </a:endParaRPr>
          </a:p>
          <a:p>
            <a:pPr marL="92075">
              <a:lnSpc>
                <a:spcPts val="2210"/>
              </a:lnSpc>
            </a:pPr>
            <a:r>
              <a:rPr sz="2300" spc="-10" dirty="0">
                <a:latin typeface="Calibri"/>
                <a:cs typeface="Calibri"/>
              </a:rPr>
              <a:t>entregue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35" dirty="0">
                <a:latin typeface="Calibri"/>
                <a:cs typeface="Calibri"/>
              </a:rPr>
              <a:t>eles”.</a:t>
            </a:r>
            <a:endParaRPr sz="2300">
              <a:latin typeface="Calibri"/>
              <a:cs typeface="Calibri"/>
            </a:endParaRPr>
          </a:p>
          <a:p>
            <a:pPr marL="4946015">
              <a:lnSpc>
                <a:spcPct val="100000"/>
              </a:lnSpc>
            </a:pPr>
            <a:r>
              <a:rPr sz="2300" i="1" spc="-5" dirty="0">
                <a:latin typeface="Calibri"/>
                <a:cs typeface="Calibri"/>
              </a:rPr>
              <a:t>(Miriam</a:t>
            </a:r>
            <a:r>
              <a:rPr sz="2300" i="1" spc="-10" dirty="0">
                <a:latin typeface="Calibri"/>
                <a:cs typeface="Calibri"/>
              </a:rPr>
              <a:t> </a:t>
            </a:r>
            <a:r>
              <a:rPr sz="2300" i="1" spc="-15" dirty="0">
                <a:latin typeface="Calibri"/>
                <a:cs typeface="Calibri"/>
              </a:rPr>
              <a:t>Bretzke</a:t>
            </a:r>
            <a:r>
              <a:rPr sz="2300" i="1" spc="-5" dirty="0">
                <a:latin typeface="Calibri"/>
                <a:cs typeface="Calibri"/>
              </a:rPr>
              <a:t> </a:t>
            </a:r>
            <a:r>
              <a:rPr sz="2300" i="1" dirty="0">
                <a:latin typeface="Calibri"/>
                <a:cs typeface="Calibri"/>
              </a:rPr>
              <a:t>)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Calibri"/>
              <a:cs typeface="Calibri"/>
            </a:endParaRPr>
          </a:p>
          <a:p>
            <a:pPr marL="92075" marR="111125" indent="-15240">
              <a:lnSpc>
                <a:spcPct val="80000"/>
              </a:lnSpc>
            </a:pPr>
            <a:r>
              <a:rPr sz="2300" spc="-10" dirty="0">
                <a:latin typeface="Calibri"/>
                <a:cs typeface="Calibri"/>
              </a:rPr>
              <a:t>Porém, </a:t>
            </a:r>
            <a:r>
              <a:rPr sz="2300" spc="5" dirty="0">
                <a:latin typeface="Calibri"/>
                <a:cs typeface="Calibri"/>
              </a:rPr>
              <a:t>se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pessoas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que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lidam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com </a:t>
            </a:r>
            <a:r>
              <a:rPr sz="2300" dirty="0">
                <a:latin typeface="Calibri"/>
                <a:cs typeface="Calibri"/>
              </a:rPr>
              <a:t>as </a:t>
            </a:r>
            <a:r>
              <a:rPr sz="2300" spc="-10" dirty="0">
                <a:latin typeface="Calibri"/>
                <a:cs typeface="Calibri"/>
              </a:rPr>
              <a:t>informações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dos </a:t>
            </a:r>
            <a:r>
              <a:rPr sz="2300" spc="-10" dirty="0">
                <a:latin typeface="Calibri"/>
                <a:cs typeface="Calibri"/>
              </a:rPr>
              <a:t>clientes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não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se</a:t>
            </a:r>
            <a:r>
              <a:rPr sz="2300" spc="-10" dirty="0">
                <a:latin typeface="Calibri"/>
                <a:cs typeface="Calibri"/>
              </a:rPr>
              <a:t> conscientizarem da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necessidade</a:t>
            </a:r>
            <a:r>
              <a:rPr sz="2300" spc="-10" dirty="0">
                <a:latin typeface="Calibri"/>
                <a:cs typeface="Calibri"/>
              </a:rPr>
              <a:t> de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manter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informações 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atualizadas 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objetivas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na</a:t>
            </a:r>
            <a:r>
              <a:rPr sz="2300" spc="-5" dirty="0">
                <a:latin typeface="Calibri"/>
                <a:cs typeface="Calibri"/>
              </a:rPr>
              <a:t> sua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base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de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dados,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tecnologia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ou 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programas</a:t>
            </a:r>
            <a:r>
              <a:rPr sz="2300" spc="-10" dirty="0">
                <a:latin typeface="Calibri"/>
                <a:cs typeface="Calibri"/>
              </a:rPr>
              <a:t> 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fidelização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não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irão</a:t>
            </a:r>
            <a:r>
              <a:rPr sz="2300" spc="-10" dirty="0">
                <a:latin typeface="Calibri"/>
                <a:cs typeface="Calibri"/>
              </a:rPr>
              <a:t> atender</a:t>
            </a:r>
            <a:r>
              <a:rPr sz="2300" spc="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objetivo.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Por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isso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é 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importante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que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 </a:t>
            </a:r>
            <a:r>
              <a:rPr sz="2300" spc="-5" dirty="0">
                <a:latin typeface="Calibri"/>
                <a:cs typeface="Calibri"/>
              </a:rPr>
              <a:t>empresa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se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preocupe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em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padronizar</a:t>
            </a:r>
            <a:r>
              <a:rPr sz="2300" spc="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 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atendimento,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conscientizando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os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funcionários.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1211072"/>
            <a:ext cx="8382634" cy="20066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56870" marR="5080" indent="-344805">
              <a:lnSpc>
                <a:spcPct val="80000"/>
              </a:lnSpc>
              <a:spcBef>
                <a:spcPts val="71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10" dirty="0">
                <a:latin typeface="Calibri"/>
                <a:cs typeface="Calibri"/>
              </a:rPr>
              <a:t>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Momento</a:t>
            </a:r>
            <a:r>
              <a:rPr sz="2600" spc="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da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Verdade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é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todo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qualquer preciso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instante 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em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um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cliente/consumidor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entra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em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contato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com 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qualquer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setor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da </a:t>
            </a:r>
            <a:r>
              <a:rPr sz="2600" spc="-5" dirty="0">
                <a:latin typeface="Calibri"/>
                <a:cs typeface="Calibri"/>
              </a:rPr>
              <a:t>empresa, demandando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atendimento</a:t>
            </a:r>
            <a:r>
              <a:rPr sz="2600" spc="-10" dirty="0">
                <a:latin typeface="Calibri"/>
                <a:cs typeface="Calibri"/>
              </a:rPr>
              <a:t> de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um </a:t>
            </a:r>
            <a:r>
              <a:rPr sz="2600" spc="-5" dirty="0">
                <a:latin typeface="Calibri"/>
                <a:cs typeface="Calibri"/>
              </a:rPr>
              <a:t>desejo-necessidade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e, </a:t>
            </a:r>
            <a:r>
              <a:rPr sz="2600" spc="-15" dirty="0">
                <a:latin typeface="Calibri"/>
                <a:cs typeface="Calibri"/>
              </a:rPr>
              <a:t>com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base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nesse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contato,</a:t>
            </a:r>
            <a:r>
              <a:rPr sz="2600" spc="3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forma </a:t>
            </a:r>
            <a:r>
              <a:rPr sz="2600" spc="-10" dirty="0">
                <a:latin typeface="Calibri"/>
                <a:cs typeface="Calibri"/>
              </a:rPr>
              <a:t> uma</a:t>
            </a:r>
            <a:r>
              <a:rPr sz="2600" spc="-5" dirty="0">
                <a:latin typeface="Calibri"/>
                <a:cs typeface="Calibri"/>
              </a:rPr>
              <a:t> opinião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própria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sobre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qualidade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apresentada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por </a:t>
            </a:r>
            <a:r>
              <a:rPr sz="2600" spc="-5" dirty="0">
                <a:latin typeface="Calibri"/>
                <a:cs typeface="Calibri"/>
              </a:rPr>
              <a:t> essa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empresa.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1775" y="3213100"/>
            <a:ext cx="3105150" cy="28860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4644" y="6113170"/>
            <a:ext cx="38011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Momentos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da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verdade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Saga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de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Fortaleza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36268"/>
            <a:ext cx="7113270" cy="3238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030730" algn="l"/>
              </a:tabLst>
            </a:pPr>
            <a:r>
              <a:rPr sz="2700" b="1" spc="-10" dirty="0">
                <a:latin typeface="Calibri"/>
                <a:cs typeface="Calibri"/>
              </a:rPr>
              <a:t>CUSTOMER</a:t>
            </a:r>
            <a:r>
              <a:rPr sz="2700" b="1" spc="-7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=	</a:t>
            </a:r>
            <a:r>
              <a:rPr sz="2700" spc="-10" dirty="0">
                <a:latin typeface="Calibri"/>
                <a:cs typeface="Calibri"/>
              </a:rPr>
              <a:t>freguês,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comprador,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cliente.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Calibri"/>
              <a:cs typeface="Calibri"/>
            </a:endParaRPr>
          </a:p>
          <a:p>
            <a:pPr marL="356870" marR="720725" indent="-344805">
              <a:lnSpc>
                <a:spcPts val="2590"/>
              </a:lnSpc>
            </a:pPr>
            <a:r>
              <a:rPr sz="2700" b="1" spc="-20" dirty="0">
                <a:latin typeface="Calibri"/>
                <a:cs typeface="Calibri"/>
              </a:rPr>
              <a:t>RELATIONSHIP </a:t>
            </a:r>
            <a:r>
              <a:rPr sz="2700" spc="5" dirty="0">
                <a:latin typeface="Calibri"/>
                <a:cs typeface="Calibri"/>
              </a:rPr>
              <a:t>= </a:t>
            </a:r>
            <a:r>
              <a:rPr sz="2700" b="1" spc="5" dirty="0">
                <a:latin typeface="Calibri"/>
                <a:cs typeface="Calibri"/>
              </a:rPr>
              <a:t>1 </a:t>
            </a:r>
            <a:r>
              <a:rPr sz="2700" spc="-10" dirty="0">
                <a:latin typeface="Calibri"/>
                <a:cs typeface="Calibri"/>
              </a:rPr>
              <a:t>parentesco. </a:t>
            </a:r>
            <a:r>
              <a:rPr sz="2700" b="1" spc="5" dirty="0">
                <a:latin typeface="Calibri"/>
                <a:cs typeface="Calibri"/>
              </a:rPr>
              <a:t>2 </a:t>
            </a:r>
            <a:r>
              <a:rPr sz="2700" spc="-20" dirty="0">
                <a:latin typeface="Calibri"/>
                <a:cs typeface="Calibri"/>
              </a:rPr>
              <a:t>conexão, 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afinidade,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relacionamento,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relação,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ligação.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524760" algn="l"/>
              </a:tabLst>
            </a:pPr>
            <a:r>
              <a:rPr sz="2700" b="1" spc="-5" dirty="0">
                <a:latin typeface="Calibri"/>
                <a:cs typeface="Calibri"/>
              </a:rPr>
              <a:t>MANAGEMENT</a:t>
            </a:r>
            <a:r>
              <a:rPr sz="2700" spc="-5" dirty="0">
                <a:latin typeface="Calibri"/>
                <a:cs typeface="Calibri"/>
              </a:rPr>
              <a:t>=	</a:t>
            </a:r>
            <a:r>
              <a:rPr sz="2700" spc="-10" dirty="0">
                <a:latin typeface="Calibri"/>
                <a:cs typeface="Calibri"/>
              </a:rPr>
              <a:t>administração,</a:t>
            </a:r>
            <a:r>
              <a:rPr sz="2700" spc="-1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direção,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gerência.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5881522"/>
            <a:ext cx="532701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latin typeface="Calibri"/>
                <a:cs typeface="Calibri"/>
              </a:rPr>
              <a:t>Conceitos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do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dicionário</a:t>
            </a:r>
            <a:r>
              <a:rPr sz="2000" i="1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traduzido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para</a:t>
            </a:r>
            <a:r>
              <a:rPr sz="2000" i="1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o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português.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2638" y="1532000"/>
            <a:ext cx="466725" cy="523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5294" y="275577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6354" y="4339971"/>
            <a:ext cx="419100" cy="4572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lang="pt-BR" dirty="0"/>
              <a:t>C</a:t>
            </a:r>
            <a:r>
              <a:rPr dirty="0"/>
              <a:t>RM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437" y="1140079"/>
            <a:ext cx="8136890" cy="5361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latin typeface="Calibri"/>
                <a:cs typeface="Calibri"/>
              </a:rPr>
              <a:t>MV1</a:t>
            </a:r>
            <a:r>
              <a:rPr sz="2500" b="1" spc="-30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-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15" dirty="0">
                <a:latin typeface="Calibri"/>
                <a:cs typeface="Calibri"/>
              </a:rPr>
              <a:t>Momento</a:t>
            </a:r>
            <a:r>
              <a:rPr sz="2500" b="1" spc="15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da</a:t>
            </a:r>
            <a:r>
              <a:rPr sz="2500" b="1" dirty="0">
                <a:latin typeface="Calibri"/>
                <a:cs typeface="Calibri"/>
              </a:rPr>
              <a:t> </a:t>
            </a:r>
            <a:r>
              <a:rPr sz="2500" b="1" spc="-15" dirty="0">
                <a:latin typeface="Calibri"/>
                <a:cs typeface="Calibri"/>
              </a:rPr>
              <a:t>verdade</a:t>
            </a:r>
            <a:r>
              <a:rPr sz="2500" b="1" spc="20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Salão</a:t>
            </a:r>
            <a:r>
              <a:rPr sz="2500" b="1" spc="40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de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vendas: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b="1" spc="-20" dirty="0">
                <a:latin typeface="Calibri"/>
                <a:cs typeface="Calibri"/>
              </a:rPr>
              <a:t>Padrão: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latin typeface="Calibri"/>
                <a:cs typeface="Calibri"/>
              </a:rPr>
              <a:t>O cliente, ao </a:t>
            </a:r>
            <a:r>
              <a:rPr sz="2500" spc="-10" dirty="0">
                <a:latin typeface="Calibri"/>
                <a:cs typeface="Calibri"/>
              </a:rPr>
              <a:t>chegar </a:t>
            </a:r>
            <a:r>
              <a:rPr sz="2500" dirty="0">
                <a:latin typeface="Calibri"/>
                <a:cs typeface="Calibri"/>
              </a:rPr>
              <a:t>ao </a:t>
            </a:r>
            <a:r>
              <a:rPr sz="2500" spc="-5" dirty="0">
                <a:latin typeface="Calibri"/>
                <a:cs typeface="Calibri"/>
              </a:rPr>
              <a:t>salão de vendas, </a:t>
            </a:r>
            <a:r>
              <a:rPr sz="2500" spc="-15" dirty="0">
                <a:latin typeface="Calibri"/>
                <a:cs typeface="Calibri"/>
              </a:rPr>
              <a:t>deve </a:t>
            </a:r>
            <a:r>
              <a:rPr sz="2500" spc="-5" dirty="0">
                <a:latin typeface="Calibri"/>
                <a:cs typeface="Calibri"/>
              </a:rPr>
              <a:t>ser </a:t>
            </a:r>
            <a:r>
              <a:rPr sz="2500" spc="-15" dirty="0">
                <a:latin typeface="Calibri"/>
                <a:cs typeface="Calibri"/>
              </a:rPr>
              <a:t>prontamente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atendido, </a:t>
            </a:r>
            <a:r>
              <a:rPr sz="2500" spc="-5" dirty="0">
                <a:latin typeface="Calibri"/>
                <a:cs typeface="Calibri"/>
              </a:rPr>
              <a:t>visualizando veículos bem dispostos e </a:t>
            </a:r>
            <a:r>
              <a:rPr sz="2500" dirty="0">
                <a:latin typeface="Calibri"/>
                <a:cs typeface="Calibri"/>
              </a:rPr>
              <a:t>equipados, 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com cores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variadas,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móveis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organizados,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salão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limpo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cadeiras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na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área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externa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para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fumantes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b="1" spc="-10" dirty="0">
                <a:latin typeface="Calibri"/>
                <a:cs typeface="Calibri"/>
              </a:rPr>
              <a:t>Definição</a:t>
            </a:r>
            <a:r>
              <a:rPr sz="2500" b="1" spc="-55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Operacional:</a:t>
            </a:r>
            <a:endParaRPr sz="2500">
              <a:latin typeface="Calibri"/>
              <a:cs typeface="Calibri"/>
            </a:endParaRPr>
          </a:p>
          <a:p>
            <a:pPr marL="12700" marR="1081405">
              <a:lnSpc>
                <a:spcPct val="100000"/>
              </a:lnSpc>
              <a:buAutoNum type="arabicPeriod"/>
              <a:tabLst>
                <a:tab pos="321310" algn="l"/>
              </a:tabLst>
            </a:pPr>
            <a:r>
              <a:rPr sz="2500" spc="-45" dirty="0">
                <a:latin typeface="Calibri"/>
                <a:cs typeface="Calibri"/>
              </a:rPr>
              <a:t>Todas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as </a:t>
            </a:r>
            <a:r>
              <a:rPr sz="2500" spc="-10" dirty="0">
                <a:latin typeface="Calibri"/>
                <a:cs typeface="Calibri"/>
              </a:rPr>
              <a:t>áreas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comerciais</a:t>
            </a:r>
            <a:r>
              <a:rPr sz="2500" spc="4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devem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estar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devidamente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sinalizadas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perfeito </a:t>
            </a:r>
            <a:r>
              <a:rPr sz="2500" spc="-10" dirty="0">
                <a:latin typeface="Calibri"/>
                <a:cs typeface="Calibri"/>
              </a:rPr>
              <a:t>estado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 </a:t>
            </a:r>
            <a:r>
              <a:rPr sz="2500" spc="-10" dirty="0">
                <a:latin typeface="Calibri"/>
                <a:cs typeface="Calibri"/>
              </a:rPr>
              <a:t>conservação;</a:t>
            </a:r>
            <a:endParaRPr sz="2500">
              <a:latin typeface="Calibri"/>
              <a:cs typeface="Calibri"/>
            </a:endParaRPr>
          </a:p>
          <a:p>
            <a:pPr marL="12700" marR="41719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21310" algn="l"/>
              </a:tabLst>
            </a:pPr>
            <a:r>
              <a:rPr sz="2500" spc="-5" dirty="0">
                <a:latin typeface="Calibri"/>
                <a:cs typeface="Calibri"/>
              </a:rPr>
              <a:t>O </a:t>
            </a:r>
            <a:r>
              <a:rPr sz="2500" dirty="0">
                <a:latin typeface="Calibri"/>
                <a:cs typeface="Calibri"/>
              </a:rPr>
              <a:t>piso </a:t>
            </a:r>
            <a:r>
              <a:rPr sz="2500" spc="-5" dirty="0">
                <a:latin typeface="Calibri"/>
                <a:cs typeface="Calibri"/>
              </a:rPr>
              <a:t>do salão </a:t>
            </a:r>
            <a:r>
              <a:rPr sz="2500" spc="-15" dirty="0">
                <a:latin typeface="Calibri"/>
                <a:cs typeface="Calibri"/>
              </a:rPr>
              <a:t>deve </a:t>
            </a:r>
            <a:r>
              <a:rPr sz="2500" spc="-10" dirty="0">
                <a:latin typeface="Calibri"/>
                <a:cs typeface="Calibri"/>
              </a:rPr>
              <a:t>estar </a:t>
            </a:r>
            <a:r>
              <a:rPr sz="2500" spc="-5" dirty="0">
                <a:latin typeface="Calibri"/>
                <a:cs typeface="Calibri"/>
              </a:rPr>
              <a:t>limpo e em </a:t>
            </a:r>
            <a:r>
              <a:rPr sz="2500" spc="-15" dirty="0">
                <a:latin typeface="Calibri"/>
                <a:cs typeface="Calibri"/>
              </a:rPr>
              <a:t>perfeito </a:t>
            </a:r>
            <a:r>
              <a:rPr sz="2500" spc="-5" dirty="0">
                <a:latin typeface="Calibri"/>
                <a:cs typeface="Calibri"/>
              </a:rPr>
              <a:t>estado de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conservação; </a:t>
            </a:r>
            <a:r>
              <a:rPr sz="2500" spc="-5" dirty="0">
                <a:latin typeface="Calibri"/>
                <a:cs typeface="Calibri"/>
              </a:rPr>
              <a:t>as paredes pintadas, </a:t>
            </a:r>
            <a:r>
              <a:rPr sz="2500" spc="-10" dirty="0">
                <a:latin typeface="Calibri"/>
                <a:cs typeface="Calibri"/>
              </a:rPr>
              <a:t>livres </a:t>
            </a:r>
            <a:r>
              <a:rPr sz="2500" dirty="0">
                <a:latin typeface="Calibri"/>
                <a:cs typeface="Calibri"/>
              </a:rPr>
              <a:t>de manchas </a:t>
            </a:r>
            <a:r>
              <a:rPr sz="2500" spc="-5" dirty="0">
                <a:latin typeface="Calibri"/>
                <a:cs typeface="Calibri"/>
              </a:rPr>
              <a:t>e em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perfeito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estado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conservação;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expositores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devem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estar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limpos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as </a:t>
            </a:r>
            <a:r>
              <a:rPr sz="2500" spc="-10" dirty="0">
                <a:latin typeface="Calibri"/>
                <a:cs typeface="Calibri"/>
              </a:rPr>
              <a:t>vidraças,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livres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 </a:t>
            </a:r>
            <a:r>
              <a:rPr sz="2500" spc="-5" dirty="0">
                <a:latin typeface="Calibri"/>
                <a:cs typeface="Calibri"/>
              </a:rPr>
              <a:t>manchas;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437" y="1284224"/>
            <a:ext cx="7854950" cy="4935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295910" algn="l"/>
              </a:tabLst>
            </a:pPr>
            <a:r>
              <a:rPr sz="2300" dirty="0">
                <a:latin typeface="Calibri"/>
                <a:cs typeface="Calibri"/>
              </a:rPr>
              <a:t>Os</a:t>
            </a:r>
            <a:r>
              <a:rPr sz="2300" spc="-5" dirty="0">
                <a:latin typeface="Calibri"/>
                <a:cs typeface="Calibri"/>
              </a:rPr>
              <a:t> veículos </a:t>
            </a:r>
            <a:r>
              <a:rPr sz="2300" spc="-10" dirty="0">
                <a:latin typeface="Calibri"/>
                <a:cs typeface="Calibri"/>
              </a:rPr>
              <a:t>devem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estar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dispostos </a:t>
            </a:r>
            <a:r>
              <a:rPr sz="2300" spc="-10" dirty="0">
                <a:latin typeface="Calibri"/>
                <a:cs typeface="Calibri"/>
              </a:rPr>
              <a:t>no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salão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maneira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atrativa.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45" dirty="0">
                <a:latin typeface="Calibri"/>
                <a:cs typeface="Calibri"/>
              </a:rPr>
              <a:t>Todos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os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veículos </a:t>
            </a:r>
            <a:r>
              <a:rPr sz="2300" spc="-10" dirty="0">
                <a:latin typeface="Calibri"/>
                <a:cs typeface="Calibri"/>
              </a:rPr>
              <a:t>devem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estar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destravados,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limpos,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com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um </a:t>
            </a:r>
            <a:r>
              <a:rPr sz="2300" dirty="0">
                <a:latin typeface="Calibri"/>
                <a:cs typeface="Calibri"/>
              </a:rPr>
              <a:t> modelo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cada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linha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completamente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aberto.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Sempre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carro 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vitrine </a:t>
            </a:r>
            <a:r>
              <a:rPr sz="2300" spc="-10" dirty="0">
                <a:latin typeface="Calibri"/>
                <a:cs typeface="Calibri"/>
              </a:rPr>
              <a:t>de </a:t>
            </a:r>
            <a:r>
              <a:rPr sz="2300" dirty="0">
                <a:latin typeface="Calibri"/>
                <a:cs typeface="Calibri"/>
              </a:rPr>
              <a:t>acessórios </a:t>
            </a:r>
            <a:r>
              <a:rPr sz="2300" spc="-10" dirty="0">
                <a:latin typeface="Calibri"/>
                <a:cs typeface="Calibri"/>
              </a:rPr>
              <a:t>deve estar </a:t>
            </a:r>
            <a:r>
              <a:rPr sz="2300" dirty="0">
                <a:latin typeface="Calibri"/>
                <a:cs typeface="Calibri"/>
              </a:rPr>
              <a:t>mais </a:t>
            </a:r>
            <a:r>
              <a:rPr sz="2300" spc="-10" dirty="0">
                <a:latin typeface="Calibri"/>
                <a:cs typeface="Calibri"/>
              </a:rPr>
              <a:t>destacado no </a:t>
            </a:r>
            <a:r>
              <a:rPr sz="2300" dirty="0">
                <a:latin typeface="Calibri"/>
                <a:cs typeface="Calibri"/>
              </a:rPr>
              <a:t>salão </a:t>
            </a:r>
            <a:r>
              <a:rPr sz="2300" spc="-10" dirty="0">
                <a:latin typeface="Calibri"/>
                <a:cs typeface="Calibri"/>
              </a:rPr>
              <a:t>de </a:t>
            </a:r>
            <a:r>
              <a:rPr sz="2300" spc="-5" dirty="0">
                <a:latin typeface="Calibri"/>
                <a:cs typeface="Calibri"/>
              </a:rPr>
              <a:t> vendas;</a:t>
            </a:r>
            <a:endParaRPr sz="2300">
              <a:latin typeface="Calibri"/>
              <a:cs typeface="Calibri"/>
            </a:endParaRPr>
          </a:p>
          <a:p>
            <a:pPr marL="12700" marR="300990">
              <a:lnSpc>
                <a:spcPct val="100000"/>
              </a:lnSpc>
              <a:buAutoNum type="arabicPeriod" startAt="3"/>
              <a:tabLst>
                <a:tab pos="295910" algn="l"/>
              </a:tabLst>
            </a:pPr>
            <a:r>
              <a:rPr sz="2300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veículo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6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Best-Drive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sempre </a:t>
            </a:r>
            <a:r>
              <a:rPr sz="2300" spc="-10" dirty="0">
                <a:latin typeface="Calibri"/>
                <a:cs typeface="Calibri"/>
              </a:rPr>
              <a:t>deve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estar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limpo,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abastecido,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com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aroma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agradável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estacionado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em</a:t>
            </a:r>
            <a:r>
              <a:rPr sz="2300" spc="-5" dirty="0">
                <a:latin typeface="Calibri"/>
                <a:cs typeface="Calibri"/>
              </a:rPr>
              <a:t> posição</a:t>
            </a:r>
            <a:r>
              <a:rPr sz="2300" spc="-10" dirty="0">
                <a:latin typeface="Calibri"/>
                <a:cs typeface="Calibri"/>
              </a:rPr>
              <a:t> 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saída;</a:t>
            </a:r>
            <a:endParaRPr sz="2300">
              <a:latin typeface="Calibri"/>
              <a:cs typeface="Calibri"/>
            </a:endParaRPr>
          </a:p>
          <a:p>
            <a:pPr marL="12700" marR="461645" algn="just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295910" algn="l"/>
              </a:tabLst>
            </a:pPr>
            <a:r>
              <a:rPr sz="2300" dirty="0">
                <a:latin typeface="Calibri"/>
                <a:cs typeface="Calibri"/>
              </a:rPr>
              <a:t>No </a:t>
            </a:r>
            <a:r>
              <a:rPr sz="2300" spc="-5" dirty="0">
                <a:latin typeface="Calibri"/>
                <a:cs typeface="Calibri"/>
              </a:rPr>
              <a:t>caso </a:t>
            </a:r>
            <a:r>
              <a:rPr sz="2300" spc="-10" dirty="0">
                <a:latin typeface="Calibri"/>
                <a:cs typeface="Calibri"/>
              </a:rPr>
              <a:t>do setor de </a:t>
            </a:r>
            <a:r>
              <a:rPr sz="2300" spc="-5" dirty="0">
                <a:latin typeface="Calibri"/>
                <a:cs typeface="Calibri"/>
              </a:rPr>
              <a:t>peças, sempre </a:t>
            </a:r>
            <a:r>
              <a:rPr sz="2300" spc="-10" dirty="0">
                <a:latin typeface="Calibri"/>
                <a:cs typeface="Calibri"/>
              </a:rPr>
              <a:t>deve </a:t>
            </a:r>
            <a:r>
              <a:rPr sz="2300" spc="-20" dirty="0">
                <a:latin typeface="Calibri"/>
                <a:cs typeface="Calibri"/>
              </a:rPr>
              <a:t>haver </a:t>
            </a:r>
            <a:r>
              <a:rPr sz="2300" spc="-15" dirty="0">
                <a:latin typeface="Calibri"/>
                <a:cs typeface="Calibri"/>
              </a:rPr>
              <a:t>produtos </a:t>
            </a:r>
            <a:r>
              <a:rPr sz="2300" dirty="0">
                <a:latin typeface="Calibri"/>
                <a:cs typeface="Calibri"/>
              </a:rPr>
              <a:t>em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oferta </a:t>
            </a:r>
            <a:r>
              <a:rPr sz="2300" spc="-5" dirty="0">
                <a:latin typeface="Calibri"/>
                <a:cs typeface="Calibri"/>
              </a:rPr>
              <a:t>dispostos </a:t>
            </a:r>
            <a:r>
              <a:rPr sz="2300" spc="-15" dirty="0">
                <a:latin typeface="Calibri"/>
                <a:cs typeface="Calibri"/>
              </a:rPr>
              <a:t>estrategicamente </a:t>
            </a:r>
            <a:r>
              <a:rPr sz="2300" spc="-10" dirty="0">
                <a:latin typeface="Calibri"/>
                <a:cs typeface="Calibri"/>
              </a:rPr>
              <a:t>no </a:t>
            </a:r>
            <a:r>
              <a:rPr sz="2300" spc="-5" dirty="0">
                <a:latin typeface="Calibri"/>
                <a:cs typeface="Calibri"/>
              </a:rPr>
              <a:t>salão, </a:t>
            </a:r>
            <a:r>
              <a:rPr sz="2300" spc="-10" dirty="0">
                <a:latin typeface="Calibri"/>
                <a:cs typeface="Calibri"/>
              </a:rPr>
              <a:t>de </a:t>
            </a:r>
            <a:r>
              <a:rPr sz="2300" spc="-15" dirty="0">
                <a:latin typeface="Calibri"/>
                <a:cs typeface="Calibri"/>
              </a:rPr>
              <a:t>forma </a:t>
            </a:r>
            <a:r>
              <a:rPr sz="2300" spc="-10" dirty="0">
                <a:latin typeface="Calibri"/>
                <a:cs typeface="Calibri"/>
              </a:rPr>
              <a:t>que </a:t>
            </a:r>
            <a:r>
              <a:rPr sz="2300" spc="-5" dirty="0">
                <a:latin typeface="Calibri"/>
                <a:cs typeface="Calibri"/>
              </a:rPr>
              <a:t>não 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atrapalhe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acesso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do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cliente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5" dirty="0">
                <a:latin typeface="Calibri"/>
                <a:cs typeface="Calibri"/>
              </a:rPr>
              <a:t> esse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setor;</a:t>
            </a:r>
            <a:endParaRPr sz="2300">
              <a:latin typeface="Calibri"/>
              <a:cs typeface="Calibri"/>
            </a:endParaRPr>
          </a:p>
          <a:p>
            <a:pPr marL="12700" marR="412115" algn="just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295910" algn="l"/>
              </a:tabLst>
            </a:pPr>
            <a:r>
              <a:rPr sz="2300" spc="-10" dirty="0">
                <a:latin typeface="Calibri"/>
                <a:cs typeface="Calibri"/>
              </a:rPr>
              <a:t>Sempre deve </a:t>
            </a:r>
            <a:r>
              <a:rPr sz="2300" spc="-20" dirty="0">
                <a:latin typeface="Calibri"/>
                <a:cs typeface="Calibri"/>
              </a:rPr>
              <a:t>haver </a:t>
            </a:r>
            <a:r>
              <a:rPr sz="2300" spc="-10" dirty="0">
                <a:latin typeface="Calibri"/>
                <a:cs typeface="Calibri"/>
              </a:rPr>
              <a:t>no </a:t>
            </a:r>
            <a:r>
              <a:rPr sz="2300" dirty="0">
                <a:latin typeface="Calibri"/>
                <a:cs typeface="Calibri"/>
              </a:rPr>
              <a:t>salão </a:t>
            </a:r>
            <a:r>
              <a:rPr sz="2300" spc="-10" dirty="0">
                <a:latin typeface="Calibri"/>
                <a:cs typeface="Calibri"/>
              </a:rPr>
              <a:t>de vendas </a:t>
            </a:r>
            <a:r>
              <a:rPr sz="2300" spc="-5" dirty="0">
                <a:latin typeface="Calibri"/>
                <a:cs typeface="Calibri"/>
              </a:rPr>
              <a:t>um </a:t>
            </a:r>
            <a:r>
              <a:rPr sz="2300" spc="-10" dirty="0">
                <a:latin typeface="Calibri"/>
                <a:cs typeface="Calibri"/>
              </a:rPr>
              <a:t>colaborador </a:t>
            </a:r>
            <a:r>
              <a:rPr sz="2300" spc="-5" dirty="0">
                <a:latin typeface="Calibri"/>
                <a:cs typeface="Calibri"/>
              </a:rPr>
              <a:t>com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pronto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atendimento,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seguindo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padrão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abordagem;</a:t>
            </a:r>
            <a:endParaRPr sz="2300">
              <a:latin typeface="Calibri"/>
              <a:cs typeface="Calibri"/>
            </a:endParaRPr>
          </a:p>
          <a:p>
            <a:pPr marL="12700" marR="109855" algn="just">
              <a:lnSpc>
                <a:spcPct val="100000"/>
              </a:lnSpc>
              <a:buAutoNum type="arabicPeriod" startAt="3"/>
              <a:tabLst>
                <a:tab pos="295910" algn="l"/>
              </a:tabLst>
            </a:pPr>
            <a:r>
              <a:rPr sz="2300" dirty="0">
                <a:latin typeface="Calibri"/>
                <a:cs typeface="Calibri"/>
              </a:rPr>
              <a:t>A sala </a:t>
            </a:r>
            <a:r>
              <a:rPr sz="2300" spc="-10" dirty="0">
                <a:latin typeface="Calibri"/>
                <a:cs typeface="Calibri"/>
              </a:rPr>
              <a:t>de espera </a:t>
            </a:r>
            <a:r>
              <a:rPr sz="2300" spc="-5" dirty="0">
                <a:latin typeface="Calibri"/>
                <a:cs typeface="Calibri"/>
              </a:rPr>
              <a:t>sempre </a:t>
            </a:r>
            <a:r>
              <a:rPr sz="2300" spc="-10" dirty="0">
                <a:latin typeface="Calibri"/>
                <a:cs typeface="Calibri"/>
              </a:rPr>
              <a:t>deve estar </a:t>
            </a:r>
            <a:r>
              <a:rPr sz="2300" spc="-5" dirty="0">
                <a:latin typeface="Calibri"/>
                <a:cs typeface="Calibri"/>
              </a:rPr>
              <a:t>bem equipada com </a:t>
            </a:r>
            <a:r>
              <a:rPr sz="2300" dirty="0">
                <a:latin typeface="Calibri"/>
                <a:cs typeface="Calibri"/>
              </a:rPr>
              <a:t>vídeos,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folders, </a:t>
            </a:r>
            <a:r>
              <a:rPr sz="2300" spc="-10" dirty="0">
                <a:latin typeface="Calibri"/>
                <a:cs typeface="Calibri"/>
              </a:rPr>
              <a:t>revistas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TV </a:t>
            </a:r>
            <a:r>
              <a:rPr sz="2300" spc="5" dirty="0">
                <a:latin typeface="Calibri"/>
                <a:cs typeface="Calibri"/>
              </a:rPr>
              <a:t>em</a:t>
            </a:r>
            <a:r>
              <a:rPr sz="2300" spc="-15" dirty="0">
                <a:latin typeface="Calibri"/>
                <a:cs typeface="Calibri"/>
              </a:rPr>
              <a:t> perfeito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estado de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conservação.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437" y="1284223"/>
            <a:ext cx="69837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MV2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0" dirty="0">
                <a:latin typeface="Calibri"/>
                <a:cs typeface="Calibri"/>
              </a:rPr>
              <a:t> Momento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</a:t>
            </a:r>
            <a:r>
              <a:rPr sz="2400" b="1" spc="-25" dirty="0">
                <a:latin typeface="Calibri"/>
                <a:cs typeface="Calibri"/>
              </a:rPr>
              <a:t> Verdade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Abordagem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ao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cliente: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20" dirty="0">
                <a:latin typeface="Calibri"/>
                <a:cs typeface="Calibri"/>
              </a:rPr>
              <a:t>Padrão: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sempre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abordado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forma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imediata,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cordialidade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excelência,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qualquer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colaborador.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437" y="1284223"/>
            <a:ext cx="8043545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Definição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Operacional: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Situação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1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Atendimento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Indireto</a:t>
            </a:r>
            <a:endParaRPr sz="2400">
              <a:latin typeface="Calibri"/>
              <a:cs typeface="Calibri"/>
            </a:endParaRPr>
          </a:p>
          <a:p>
            <a:pPr marL="12700" marR="2540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Sempre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0" dirty="0">
                <a:latin typeface="Calibri"/>
                <a:cs typeface="Calibri"/>
              </a:rPr>
              <a:t> chegar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15" dirty="0">
                <a:latin typeface="Calibri"/>
                <a:cs typeface="Calibri"/>
              </a:rPr>
              <a:t> Saga,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</a:t>
            </a:r>
            <a:r>
              <a:rPr sz="2400" spc="-15" dirty="0">
                <a:latin typeface="Calibri"/>
                <a:cs typeface="Calibri"/>
              </a:rPr>
              <a:t> encontrará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Colaborador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(recepcionistas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vendedores)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disponível.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5" dirty="0">
                <a:latin typeface="Calibri"/>
                <a:cs typeface="Calibri"/>
              </a:rPr>
              <a:t>Todo </a:t>
            </a:r>
            <a:r>
              <a:rPr sz="2400" spc="-10" dirty="0">
                <a:latin typeface="Calibri"/>
                <a:cs typeface="Calibri"/>
              </a:rPr>
              <a:t>colaborador deverá </a:t>
            </a:r>
            <a:r>
              <a:rPr sz="2400" spc="-5" dirty="0">
                <a:latin typeface="Calibri"/>
                <a:cs typeface="Calibri"/>
              </a:rPr>
              <a:t>receber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cliente </a:t>
            </a:r>
            <a:r>
              <a:rPr sz="2400" dirty="0">
                <a:latin typeface="Calibri"/>
                <a:cs typeface="Calibri"/>
              </a:rPr>
              <a:t>de pé, olhando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sempre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olhos,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sorrindo,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transmitindo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segurança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saudando-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seguinte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maneira: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"/>
              </a:spcBef>
              <a:buChar char="—"/>
              <a:tabLst>
                <a:tab pos="354330" algn="l"/>
              </a:tabLst>
            </a:pPr>
            <a:r>
              <a:rPr sz="2400" spc="-10" dirty="0">
                <a:latin typeface="Calibri"/>
                <a:cs typeface="Calibri"/>
              </a:rPr>
              <a:t>Bom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bem-vindo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Amigos.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ajudá-lo?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buChar char="—"/>
              <a:tabLst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Qual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(a) </a:t>
            </a:r>
            <a:r>
              <a:rPr sz="2400" dirty="0">
                <a:latin typeface="Calibri"/>
                <a:cs typeface="Calibri"/>
              </a:rPr>
              <a:t>senhor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(a)?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buChar char="—"/>
              <a:tabLst>
                <a:tab pos="354330" algn="l"/>
              </a:tabLst>
            </a:pPr>
            <a:r>
              <a:rPr sz="2400" spc="-85" dirty="0">
                <a:latin typeface="Calibri"/>
                <a:cs typeface="Calibri"/>
              </a:rPr>
              <a:t>Sr.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(...),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favor,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acompanhe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até...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colaborador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sempre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lado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437" y="1284223"/>
            <a:ext cx="8028940" cy="5148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53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Quando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recepcionista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fizer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abordagem,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deverá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colher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dados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cadastro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CRC.</a:t>
            </a:r>
            <a:endParaRPr sz="2400">
              <a:latin typeface="Calibri"/>
              <a:cs typeface="Calibri"/>
            </a:endParaRPr>
          </a:p>
          <a:p>
            <a:pPr marL="12700" marR="25019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Após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recepcionar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atendente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colaborador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encaminhar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 destino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seguinte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maneira:</a:t>
            </a:r>
            <a:endParaRPr sz="2400">
              <a:latin typeface="Calibri"/>
              <a:cs typeface="Calibri"/>
            </a:endParaRPr>
          </a:p>
          <a:p>
            <a:pPr marL="12700" marR="405765">
              <a:lnSpc>
                <a:spcPct val="100000"/>
              </a:lnSpc>
              <a:spcBef>
                <a:spcPts val="5"/>
              </a:spcBef>
              <a:buChar char="—"/>
              <a:tabLst>
                <a:tab pos="354330" algn="l"/>
              </a:tabLst>
            </a:pPr>
            <a:r>
              <a:rPr sz="2400" spc="-85" dirty="0">
                <a:latin typeface="Calibri"/>
                <a:cs typeface="Calibri"/>
              </a:rPr>
              <a:t>Sr.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(...),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(Função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Colaborador),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10" dirty="0">
                <a:latin typeface="Calibri"/>
                <a:cs typeface="Calibri"/>
              </a:rPr>
              <a:t> dará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continuidade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atendimento.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Sinta-se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Casa.</a:t>
            </a:r>
            <a:endParaRPr sz="2400">
              <a:latin typeface="Calibri"/>
              <a:cs typeface="Calibri"/>
            </a:endParaRPr>
          </a:p>
          <a:p>
            <a:pPr marL="12700" marR="3556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colaborador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recepcionar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 sempre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recebê-lo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pé, olhando nos </a:t>
            </a:r>
            <a:r>
              <a:rPr sz="2400" spc="-5" dirty="0">
                <a:latin typeface="Calibri"/>
                <a:cs typeface="Calibri"/>
              </a:rPr>
              <a:t>olhos, </a:t>
            </a:r>
            <a:r>
              <a:rPr sz="2400" spc="-10" dirty="0">
                <a:latin typeface="Calibri"/>
                <a:cs typeface="Calibri"/>
              </a:rPr>
              <a:t>sorrindo, </a:t>
            </a:r>
            <a:r>
              <a:rPr sz="2400" spc="-5" dirty="0">
                <a:latin typeface="Calibri"/>
                <a:cs typeface="Calibri"/>
              </a:rPr>
              <a:t>transmitindo </a:t>
            </a:r>
            <a:r>
              <a:rPr sz="2400" spc="-10" dirty="0">
                <a:latin typeface="Calibri"/>
                <a:cs typeface="Calibri"/>
              </a:rPr>
              <a:t>segurança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saudando-o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seguinte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maneira: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"/>
              </a:spcBef>
              <a:buChar char="—"/>
              <a:tabLst>
                <a:tab pos="354330" algn="l"/>
              </a:tabLst>
            </a:pPr>
            <a:r>
              <a:rPr sz="2400" spc="-10" dirty="0">
                <a:latin typeface="Calibri"/>
                <a:cs typeface="Calibri"/>
              </a:rPr>
              <a:t>Bom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sr.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(...).</a:t>
            </a:r>
            <a:r>
              <a:rPr sz="2400" spc="-5" dirty="0">
                <a:latin typeface="Calibri"/>
                <a:cs typeface="Calibri"/>
              </a:rPr>
              <a:t> Seja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bem-vindo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Amigos.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Neste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momento,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Vendedor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entregar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</a:t>
            </a:r>
            <a:r>
              <a:rPr sz="2400" spc="-10" dirty="0">
                <a:latin typeface="Calibri"/>
                <a:cs typeface="Calibri"/>
              </a:rPr>
              <a:t> cartão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visitas.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Todo </a:t>
            </a:r>
            <a:r>
              <a:rPr sz="2400" spc="-5" dirty="0">
                <a:latin typeface="Calibri"/>
                <a:cs typeface="Calibri"/>
              </a:rPr>
              <a:t>cliente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cruzar </a:t>
            </a:r>
            <a:r>
              <a:rPr sz="2400" spc="-15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colaborador </a:t>
            </a:r>
            <a:r>
              <a:rPr sz="2400" spc="-15" dirty="0">
                <a:latin typeface="Calibri"/>
                <a:cs typeface="Calibri"/>
              </a:rPr>
              <a:t>Saga, </a:t>
            </a:r>
            <a:r>
              <a:rPr sz="2400" dirty="0">
                <a:latin typeface="Calibri"/>
                <a:cs typeface="Calibri"/>
              </a:rPr>
              <a:t>num </a:t>
            </a:r>
            <a:r>
              <a:rPr sz="2400" spc="-15" dirty="0">
                <a:latin typeface="Calibri"/>
                <a:cs typeface="Calibri"/>
              </a:rPr>
              <a:t>raio </a:t>
            </a:r>
            <a:r>
              <a:rPr sz="2400" dirty="0">
                <a:latin typeface="Calibri"/>
                <a:cs typeface="Calibri"/>
              </a:rPr>
              <a:t>de 2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metros,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abordado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seguinte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maneira:</a:t>
            </a:r>
            <a:endParaRPr sz="2400">
              <a:latin typeface="Calibri"/>
              <a:cs typeface="Calibri"/>
            </a:endParaRPr>
          </a:p>
          <a:p>
            <a:pPr marL="353695" indent="-341630" algn="just">
              <a:lnSpc>
                <a:spcPct val="100000"/>
              </a:lnSpc>
              <a:spcBef>
                <a:spcPts val="5"/>
              </a:spcBef>
              <a:buChar char="—"/>
              <a:tabLst>
                <a:tab pos="354330" algn="l"/>
              </a:tabLst>
            </a:pPr>
            <a:r>
              <a:rPr sz="2400" spc="-10" dirty="0">
                <a:latin typeface="Calibri"/>
                <a:cs typeface="Calibri"/>
              </a:rPr>
              <a:t>Bom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senhor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já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foi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atendido?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437" y="1284223"/>
            <a:ext cx="7503159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Calibri"/>
                <a:cs typeface="Calibri"/>
              </a:rPr>
              <a:t>Atendimento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direto</a:t>
            </a:r>
            <a:endParaRPr sz="2400">
              <a:latin typeface="Calibri"/>
              <a:cs typeface="Calibri"/>
            </a:endParaRPr>
          </a:p>
          <a:p>
            <a:pPr marL="12700" marR="1212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Vendedor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atender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diretamente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utilizar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sempre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seguinte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saudação: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Char char="—"/>
              <a:tabLst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Bom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bem-vindo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Amigos.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ajudá-lo?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"/>
              </a:spcBef>
              <a:buChar char="—"/>
              <a:tabLst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Qual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nome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(a) </a:t>
            </a:r>
            <a:r>
              <a:rPr sz="2400" dirty="0">
                <a:latin typeface="Calibri"/>
                <a:cs typeface="Calibri"/>
              </a:rPr>
              <a:t>senhor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(a)?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buChar char="—"/>
              <a:tabLst>
                <a:tab pos="354330" algn="l"/>
              </a:tabLst>
            </a:pPr>
            <a:r>
              <a:rPr sz="2400" spc="-85" dirty="0">
                <a:latin typeface="Calibri"/>
                <a:cs typeface="Calibri"/>
              </a:rPr>
              <a:t>Sr.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(...),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favor,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acompanhe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até...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colaborador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sempre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lado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437" y="1284223"/>
            <a:ext cx="7960995" cy="478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Calibri"/>
                <a:cs typeface="Calibri"/>
              </a:rPr>
              <a:t>Atendimento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telefônico</a:t>
            </a:r>
            <a:endParaRPr sz="2400">
              <a:latin typeface="Calibri"/>
              <a:cs typeface="Calibri"/>
            </a:endParaRPr>
          </a:p>
          <a:p>
            <a:pPr marL="12700" marR="8178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Sempre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ligar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Saga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saudado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seguinte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Saga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Amigos,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Colaborador,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transferências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ligações,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onde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transferida.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ramal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transferido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esteja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ocupado,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atendente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oferecer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opções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cliente: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AutoNum type="alphaLcPeriod"/>
              <a:tabLst>
                <a:tab pos="299720" algn="l"/>
              </a:tabLst>
            </a:pPr>
            <a:r>
              <a:rPr sz="2400" dirty="0">
                <a:latin typeface="Calibri"/>
                <a:cs typeface="Calibri"/>
              </a:rPr>
              <a:t>Anotar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recado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0" dirty="0">
                <a:latin typeface="Calibri"/>
                <a:cs typeface="Calibri"/>
              </a:rPr>
              <a:t>telefone,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prontificando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encaminhá-lo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para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colaborador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destino;</a:t>
            </a:r>
            <a:endParaRPr sz="2400">
              <a:latin typeface="Calibri"/>
              <a:cs typeface="Calibri"/>
            </a:endParaRPr>
          </a:p>
          <a:p>
            <a:pPr marL="313690" indent="-301625">
              <a:lnSpc>
                <a:spcPct val="100000"/>
              </a:lnSpc>
              <a:spcBef>
                <a:spcPts val="5"/>
              </a:spcBef>
              <a:buAutoNum type="alphaLcPeriod" startAt="2"/>
              <a:tabLst>
                <a:tab pos="314325" algn="l"/>
              </a:tabLst>
            </a:pPr>
            <a:r>
              <a:rPr sz="2400" spc="-10" dirty="0">
                <a:latin typeface="Calibri"/>
                <a:cs typeface="Calibri"/>
              </a:rPr>
              <a:t>Informar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número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colaborador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destino.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9F4FC9-790F-4F97-8EE4-312CE91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3998" cy="6858001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582185-B7AA-4C85-9F08-0CF3055EF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928DF6-7FD6-4208-9ACF-63FB7CC78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22B5A5-A76C-4DCB-9522-E70E2E230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990600"/>
            <a:ext cx="7429499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35A6EA-F3D1-A9B4-5B6C-642E1CC7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1676400"/>
            <a:ext cx="6400801" cy="259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ATIVIDADE</a:t>
            </a:r>
          </a:p>
        </p:txBody>
      </p:sp>
    </p:spTree>
    <p:extLst>
      <p:ext uri="{BB962C8B-B14F-4D97-AF65-F5344CB8AC3E}">
        <p14:creationId xmlns:p14="http://schemas.microsoft.com/office/powerpoint/2010/main" val="1058758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8192" y="3284982"/>
            <a:ext cx="2867025" cy="2752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437" y="1278128"/>
            <a:ext cx="7983855" cy="3004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latin typeface="Calibri"/>
                <a:cs typeface="Calibri"/>
              </a:rPr>
              <a:t>Exercício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5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3000" spc="-35" dirty="0">
                <a:latin typeface="Calibri"/>
                <a:cs typeface="Calibri"/>
              </a:rPr>
              <a:t>Fazer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desenho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dos </a:t>
            </a:r>
            <a:r>
              <a:rPr sz="3000" spc="-10" dirty="0">
                <a:latin typeface="Calibri"/>
                <a:cs typeface="Calibri"/>
              </a:rPr>
              <a:t>momentos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verdade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uma </a:t>
            </a:r>
            <a:r>
              <a:rPr sz="3000" spc="-67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empresa </a:t>
            </a:r>
            <a:r>
              <a:rPr sz="3000" spc="-10" dirty="0">
                <a:latin typeface="Calibri"/>
                <a:cs typeface="Calibri"/>
              </a:rPr>
              <a:t>real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0" dirty="0">
                <a:latin typeface="Calibri"/>
                <a:cs typeface="Calibri"/>
              </a:rPr>
              <a:t>detalhar </a:t>
            </a:r>
            <a:r>
              <a:rPr sz="3000" spc="-5" dirty="0">
                <a:latin typeface="Calibri"/>
                <a:cs typeface="Calibri"/>
              </a:rPr>
              <a:t>os </a:t>
            </a:r>
            <a:r>
              <a:rPr sz="3000" spc="-15" dirty="0">
                <a:latin typeface="Calibri"/>
                <a:cs typeface="Calibri"/>
              </a:rPr>
              <a:t>Padrões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 as </a:t>
            </a:r>
            <a:r>
              <a:rPr sz="3000" spc="-10" dirty="0">
                <a:latin typeface="Calibri"/>
                <a:cs typeface="Calibri"/>
              </a:rPr>
              <a:t>Definições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Operacionais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.</a:t>
            </a:r>
          </a:p>
          <a:p>
            <a:pPr marL="12700" algn="just">
              <a:lnSpc>
                <a:spcPct val="100000"/>
              </a:lnSpc>
              <a:spcBef>
                <a:spcPts val="1850"/>
              </a:spcBef>
            </a:pPr>
            <a:endParaRPr sz="3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437" y="1493596"/>
            <a:ext cx="7861934" cy="350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60" dirty="0">
                <a:latin typeface="Calibri"/>
                <a:cs typeface="Calibri"/>
              </a:rPr>
              <a:t>Todos</a:t>
            </a:r>
            <a:r>
              <a:rPr sz="3000" i="1" spc="-35" dirty="0">
                <a:latin typeface="Calibri"/>
                <a:cs typeface="Calibri"/>
              </a:rPr>
              <a:t> </a:t>
            </a:r>
            <a:r>
              <a:rPr sz="3000" i="1" spc="-15" dirty="0">
                <a:latin typeface="Calibri"/>
                <a:cs typeface="Calibri"/>
              </a:rPr>
              <a:t>estão</a:t>
            </a:r>
            <a:r>
              <a:rPr sz="3000" i="1" spc="-50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atrás</a:t>
            </a:r>
            <a:r>
              <a:rPr sz="3000" i="1" spc="-30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do </a:t>
            </a:r>
            <a:r>
              <a:rPr sz="3000" i="1" dirty="0">
                <a:latin typeface="Calibri"/>
                <a:cs typeface="Calibri"/>
              </a:rPr>
              <a:t>seu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cliente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Não </a:t>
            </a:r>
            <a:r>
              <a:rPr sz="3000" spc="-10" dirty="0">
                <a:latin typeface="Calibri"/>
                <a:cs typeface="Calibri"/>
              </a:rPr>
              <a:t>somente </a:t>
            </a:r>
            <a:r>
              <a:rPr sz="3000" spc="-5" dirty="0">
                <a:latin typeface="Calibri"/>
                <a:cs typeface="Calibri"/>
              </a:rPr>
              <a:t>seus </a:t>
            </a:r>
            <a:r>
              <a:rPr sz="3000" spc="-15" dirty="0">
                <a:latin typeface="Calibri"/>
                <a:cs typeface="Calibri"/>
              </a:rPr>
              <a:t>concorrentes estão </a:t>
            </a:r>
            <a:r>
              <a:rPr sz="3000" spc="-20" dirty="0">
                <a:latin typeface="Calibri"/>
                <a:cs typeface="Calibri"/>
              </a:rPr>
              <a:t>atrás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seus clientes, </a:t>
            </a:r>
            <a:r>
              <a:rPr sz="3000" dirty="0">
                <a:latin typeface="Calibri"/>
                <a:cs typeface="Calibri"/>
              </a:rPr>
              <a:t>mas </a:t>
            </a:r>
            <a:r>
              <a:rPr sz="3000" spc="-5" dirty="0">
                <a:latin typeface="Calibri"/>
                <a:cs typeface="Calibri"/>
              </a:rPr>
              <a:t>empresas de </a:t>
            </a:r>
            <a:r>
              <a:rPr sz="3000" spc="-10" dirty="0">
                <a:latin typeface="Calibri"/>
                <a:cs typeface="Calibri"/>
              </a:rPr>
              <a:t>outros </a:t>
            </a:r>
            <a:r>
              <a:rPr sz="3000" spc="-20" dirty="0">
                <a:latin typeface="Calibri"/>
                <a:cs typeface="Calibri"/>
              </a:rPr>
              <a:t>setores 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também.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Ex: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Clientes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podem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substituir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compra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carro</a:t>
            </a:r>
            <a:r>
              <a:rPr sz="3000" spc="-5" dirty="0">
                <a:latin typeface="Calibri"/>
                <a:cs typeface="Calibri"/>
              </a:rPr>
              <a:t> por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</a:t>
            </a:r>
            <a:endParaRPr sz="3000">
              <a:latin typeface="Calibri"/>
              <a:cs typeface="Calibri"/>
            </a:endParaRPr>
          </a:p>
          <a:p>
            <a:pPr marL="353695">
              <a:lnSpc>
                <a:spcPct val="100000"/>
              </a:lnSpc>
              <a:spcBef>
                <a:spcPts val="725"/>
              </a:spcBef>
            </a:pPr>
            <a:r>
              <a:rPr sz="3000" spc="-10" dirty="0">
                <a:latin typeface="Calibri"/>
                <a:cs typeface="Calibri"/>
              </a:rPr>
              <a:t>apartamento.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7428" y="3941062"/>
            <a:ext cx="3657600" cy="287578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725" y="2276475"/>
            <a:ext cx="4381500" cy="31051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52081" y="53720"/>
            <a:ext cx="10083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solidFill>
                  <a:srgbClr val="548ED4"/>
                </a:solidFill>
                <a:latin typeface="Calibri"/>
                <a:cs typeface="Calibri"/>
              </a:rPr>
              <a:t>CRM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608" y="1195832"/>
            <a:ext cx="8159115" cy="293243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56870" marR="5080" indent="-344805">
              <a:lnSpc>
                <a:spcPct val="80000"/>
              </a:lnSpc>
              <a:spcBef>
                <a:spcPts val="82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Cliente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não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é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apenas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aquele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varejo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compra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produto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ou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serviço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final.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500">
              <a:latin typeface="Calibri"/>
              <a:cs typeface="Calibri"/>
            </a:endParaRPr>
          </a:p>
          <a:p>
            <a:pPr marL="356870" marR="1150620" indent="-344805">
              <a:lnSpc>
                <a:spcPct val="8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E </a:t>
            </a:r>
            <a:r>
              <a:rPr sz="3000" spc="-5" dirty="0">
                <a:latin typeface="Calibri"/>
                <a:cs typeface="Calibri"/>
              </a:rPr>
              <a:t>aquelas </a:t>
            </a:r>
            <a:r>
              <a:rPr sz="3000" spc="-15" dirty="0">
                <a:latin typeface="Calibri"/>
                <a:cs typeface="Calibri"/>
              </a:rPr>
              <a:t>operações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20" dirty="0">
                <a:latin typeface="Calibri"/>
                <a:cs typeface="Calibri"/>
              </a:rPr>
              <a:t>compra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0" dirty="0">
                <a:latin typeface="Calibri"/>
                <a:cs typeface="Calibri"/>
              </a:rPr>
              <a:t>venda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produtos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serviços </a:t>
            </a:r>
            <a:r>
              <a:rPr sz="3000" spc="-15" dirty="0">
                <a:latin typeface="Calibri"/>
                <a:cs typeface="Calibri"/>
              </a:rPr>
              <a:t>entre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duas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empresas?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Calibri"/>
              <a:cs typeface="Calibri"/>
            </a:endParaRPr>
          </a:p>
          <a:p>
            <a:pPr marL="357505" indent="-345440">
              <a:lnSpc>
                <a:spcPct val="100000"/>
              </a:lnSpc>
              <a:buClr>
                <a:srgbClr val="4F81BC"/>
              </a:buClr>
              <a:buSzPct val="70000"/>
              <a:buFont typeface="Wingdings"/>
              <a:buChar char=""/>
              <a:tabLst>
                <a:tab pos="358140" algn="l"/>
              </a:tabLst>
            </a:pPr>
            <a:r>
              <a:rPr sz="3000" dirty="0">
                <a:latin typeface="Calibri"/>
                <a:cs typeface="Calibri"/>
              </a:rPr>
              <a:t>É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conhecida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Business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to</a:t>
            </a:r>
            <a:r>
              <a:rPr sz="3000" spc="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Business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675" y="4941887"/>
            <a:ext cx="2543175" cy="17049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1609420"/>
            <a:ext cx="73177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0000"/>
                </a:solidFill>
              </a:rPr>
              <a:t>Imagine</a:t>
            </a:r>
            <a:r>
              <a:rPr sz="3000" spc="-90" dirty="0">
                <a:solidFill>
                  <a:srgbClr val="000000"/>
                </a:solidFill>
              </a:rPr>
              <a:t> </a:t>
            </a:r>
            <a:r>
              <a:rPr sz="3000" dirty="0">
                <a:solidFill>
                  <a:srgbClr val="000000"/>
                </a:solidFill>
              </a:rPr>
              <a:t>a</a:t>
            </a:r>
            <a:r>
              <a:rPr sz="3000" spc="-5" dirty="0">
                <a:solidFill>
                  <a:srgbClr val="000000"/>
                </a:solidFill>
              </a:rPr>
              <a:t> </a:t>
            </a:r>
            <a:r>
              <a:rPr sz="3000" spc="-20" dirty="0">
                <a:solidFill>
                  <a:srgbClr val="000000"/>
                </a:solidFill>
              </a:rPr>
              <a:t>compra</a:t>
            </a:r>
            <a:r>
              <a:rPr sz="3000" spc="-5" dirty="0">
                <a:solidFill>
                  <a:srgbClr val="000000"/>
                </a:solidFill>
              </a:rPr>
              <a:t> de</a:t>
            </a:r>
            <a:r>
              <a:rPr sz="3000" spc="-20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equipamentos</a:t>
            </a:r>
            <a:r>
              <a:rPr sz="3000" spc="-85" dirty="0">
                <a:solidFill>
                  <a:srgbClr val="000000"/>
                </a:solidFill>
              </a:rPr>
              <a:t> </a:t>
            </a:r>
            <a:r>
              <a:rPr sz="3000" spc="-5" dirty="0">
                <a:solidFill>
                  <a:srgbClr val="000000"/>
                </a:solidFill>
              </a:rPr>
              <a:t>cirúrgicos?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52081" y="53720"/>
            <a:ext cx="10083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solidFill>
                  <a:srgbClr val="548ED4"/>
                </a:solidFill>
                <a:latin typeface="Calibri"/>
                <a:cs typeface="Calibri"/>
              </a:rPr>
              <a:t>CRM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8230" y="2927604"/>
            <a:ext cx="2447538" cy="304495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42364"/>
            <a:ext cx="7858759" cy="367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5" dirty="0">
                <a:latin typeface="Calibri"/>
                <a:cs typeface="Calibri"/>
              </a:rPr>
              <a:t>Business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to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Business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(B2B)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Calibri"/>
              <a:cs typeface="Calibri"/>
            </a:endParaRPr>
          </a:p>
          <a:p>
            <a:pPr marL="356870" marR="41275" indent="-344805">
              <a:lnSpc>
                <a:spcPct val="8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Os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fatores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envolvem </a:t>
            </a:r>
            <a:r>
              <a:rPr sz="2600" spc="-5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relação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B2B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tendem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ser </a:t>
            </a:r>
            <a:r>
              <a:rPr sz="2600" spc="-5" dirty="0">
                <a:latin typeface="Calibri"/>
                <a:cs typeface="Calibri"/>
              </a:rPr>
              <a:t> mais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racionais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complexos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do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em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uma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relação</a:t>
            </a:r>
            <a:r>
              <a:rPr sz="2600" spc="-5" dirty="0">
                <a:latin typeface="Calibri"/>
                <a:cs typeface="Calibri"/>
              </a:rPr>
              <a:t> B2C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(Business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to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Consumer).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0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80000"/>
              </a:lnSpc>
              <a:buFont typeface="Arial MT"/>
              <a:buChar char="•"/>
              <a:tabLst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grande </a:t>
            </a:r>
            <a:r>
              <a:rPr sz="2600" spc="-5" dirty="0">
                <a:latin typeface="Calibri"/>
                <a:cs typeface="Calibri"/>
              </a:rPr>
              <a:t>maioria das </a:t>
            </a:r>
            <a:r>
              <a:rPr sz="2600" spc="-10" dirty="0">
                <a:latin typeface="Calibri"/>
                <a:cs typeface="Calibri"/>
              </a:rPr>
              <a:t>empresas subestima </a:t>
            </a:r>
            <a:r>
              <a:rPr sz="2600" spc="-20" dirty="0">
                <a:latin typeface="Calibri"/>
                <a:cs typeface="Calibri"/>
              </a:rPr>
              <a:t>esta </a:t>
            </a:r>
            <a:r>
              <a:rPr sz="2600" spc="-15" dirty="0">
                <a:latin typeface="Calibri"/>
                <a:cs typeface="Calibri"/>
              </a:rPr>
              <a:t>relação, 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existe </a:t>
            </a:r>
            <a:r>
              <a:rPr sz="2600" spc="-10" dirty="0">
                <a:latin typeface="Calibri"/>
                <a:cs typeface="Calibri"/>
              </a:rPr>
              <a:t>uma </a:t>
            </a:r>
            <a:r>
              <a:rPr sz="2600" spc="-15" dirty="0">
                <a:latin typeface="Calibri"/>
                <a:cs typeface="Calibri"/>
              </a:rPr>
              <a:t>falsa </a:t>
            </a:r>
            <a:r>
              <a:rPr sz="2600" spc="-5" dirty="0">
                <a:latin typeface="Calibri"/>
                <a:cs typeface="Calibri"/>
              </a:rPr>
              <a:t>ilusão </a:t>
            </a:r>
            <a:r>
              <a:rPr sz="2600" spc="-10" dirty="0">
                <a:latin typeface="Calibri"/>
                <a:cs typeface="Calibri"/>
              </a:rPr>
              <a:t>de </a:t>
            </a:r>
            <a:r>
              <a:rPr sz="2600" spc="-5" dirty="0">
                <a:latin typeface="Calibri"/>
                <a:cs typeface="Calibri"/>
              </a:rPr>
              <a:t>que o </a:t>
            </a:r>
            <a:r>
              <a:rPr sz="2600" spc="-20" dirty="0">
                <a:latin typeface="Calibri"/>
                <a:cs typeface="Calibri"/>
              </a:rPr>
              <a:t>marketing </a:t>
            </a:r>
            <a:r>
              <a:rPr sz="2600" spc="-5" dirty="0">
                <a:latin typeface="Calibri"/>
                <a:cs typeface="Calibri"/>
              </a:rPr>
              <a:t>não funciona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neste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processo.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86002"/>
            <a:ext cx="7894955" cy="3912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latin typeface="Calibri"/>
                <a:cs typeface="Calibri"/>
              </a:rPr>
              <a:t>Business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to </a:t>
            </a:r>
            <a:r>
              <a:rPr sz="2500" dirty="0">
                <a:latin typeface="Calibri"/>
                <a:cs typeface="Calibri"/>
              </a:rPr>
              <a:t>Business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(B2B)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Calibri"/>
              <a:cs typeface="Calibri"/>
            </a:endParaRPr>
          </a:p>
          <a:p>
            <a:pPr marL="356870" marR="1120775" indent="-344805">
              <a:lnSpc>
                <a:spcPts val="24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Lembre-se </a:t>
            </a:r>
            <a:r>
              <a:rPr sz="2500" spc="-20" dirty="0">
                <a:latin typeface="Calibri"/>
                <a:cs typeface="Calibri"/>
              </a:rPr>
              <a:t>existem </a:t>
            </a:r>
            <a:r>
              <a:rPr sz="2500" spc="-10" dirty="0">
                <a:latin typeface="Calibri"/>
                <a:cs typeface="Calibri"/>
              </a:rPr>
              <a:t>seres </a:t>
            </a:r>
            <a:r>
              <a:rPr sz="2500" dirty="0">
                <a:latin typeface="Calibri"/>
                <a:cs typeface="Calibri"/>
              </a:rPr>
              <a:t>humanos </a:t>
            </a:r>
            <a:r>
              <a:rPr sz="2500" spc="-5" dirty="0">
                <a:latin typeface="Calibri"/>
                <a:cs typeface="Calibri"/>
              </a:rPr>
              <a:t>por </a:t>
            </a:r>
            <a:r>
              <a:rPr sz="2500" spc="-20" dirty="0">
                <a:latin typeface="Calibri"/>
                <a:cs typeface="Calibri"/>
              </a:rPr>
              <a:t>trás </a:t>
            </a:r>
            <a:r>
              <a:rPr sz="2500" spc="-10" dirty="0">
                <a:latin typeface="Calibri"/>
                <a:cs typeface="Calibri"/>
              </a:rPr>
              <a:t>destas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operações!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950">
              <a:latin typeface="Calibri"/>
              <a:cs typeface="Calibri"/>
            </a:endParaRPr>
          </a:p>
          <a:p>
            <a:pPr marL="356870" marR="827405" indent="-344805">
              <a:lnSpc>
                <a:spcPts val="24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Estas relações </a:t>
            </a:r>
            <a:r>
              <a:rPr sz="2500" spc="-5" dirty="0">
                <a:latin typeface="Calibri"/>
                <a:cs typeface="Calibri"/>
              </a:rPr>
              <a:t>também precisam ser </a:t>
            </a:r>
            <a:r>
              <a:rPr sz="2500" dirty="0">
                <a:latin typeface="Calibri"/>
                <a:cs typeface="Calibri"/>
              </a:rPr>
              <a:t>analisadas, 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conhecendo suas </a:t>
            </a:r>
            <a:r>
              <a:rPr sz="2500" dirty="0">
                <a:latin typeface="Calibri"/>
                <a:cs typeface="Calibri"/>
              </a:rPr>
              <a:t>necessidades de </a:t>
            </a:r>
            <a:r>
              <a:rPr sz="2500" spc="-15" dirty="0">
                <a:latin typeface="Calibri"/>
                <a:cs typeface="Calibri"/>
              </a:rPr>
              <a:t>informações para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entender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que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eles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preferem.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950">
              <a:latin typeface="Calibri"/>
              <a:cs typeface="Calibri"/>
            </a:endParaRPr>
          </a:p>
          <a:p>
            <a:pPr marL="356870" marR="5080" indent="-344805">
              <a:lnSpc>
                <a:spcPts val="24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Pense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nas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empresas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como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as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casas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das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pessoas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com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quem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deseja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comercializar.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350010"/>
            <a:ext cx="8020684" cy="2658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>
                <a:latin typeface="Calibri"/>
                <a:cs typeface="Calibri"/>
              </a:rPr>
              <a:t>Cliente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é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Cliente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400">
              <a:latin typeface="Calibri"/>
              <a:cs typeface="Calibri"/>
            </a:endParaRPr>
          </a:p>
          <a:p>
            <a:pPr marL="356870" marR="5080" indent="20955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Seja </a:t>
            </a:r>
            <a:r>
              <a:rPr sz="3200" spc="-5" dirty="0">
                <a:latin typeface="Calibri"/>
                <a:cs typeface="Calibri"/>
              </a:rPr>
              <a:t>qual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sua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relação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(B2B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ou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B2C)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é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importante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ter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uma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marca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forte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transmita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qualidade 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segurança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ao </a:t>
            </a:r>
            <a:r>
              <a:rPr sz="3200" spc="-10" dirty="0">
                <a:latin typeface="Calibri"/>
                <a:cs typeface="Calibri"/>
              </a:rPr>
              <a:t>cliente.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15516"/>
            <a:ext cx="13506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Calibri"/>
                <a:cs typeface="Calibri"/>
              </a:rPr>
              <a:t>Qu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li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a</a:t>
            </a:r>
            <a:r>
              <a:rPr sz="2500" spc="5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3108960"/>
            <a:ext cx="3735324" cy="30815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9823" y="2738627"/>
            <a:ext cx="2990088" cy="349757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52081" y="53720"/>
            <a:ext cx="10083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solidFill>
                  <a:srgbClr val="548ED4"/>
                </a:solidFill>
                <a:latin typeface="Calibri"/>
                <a:cs typeface="Calibri"/>
              </a:rPr>
              <a:t>CRM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36109" y="3847033"/>
            <a:ext cx="4216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0000"/>
                </a:solidFill>
              </a:rPr>
              <a:t>X</a:t>
            </a:r>
            <a:endParaRPr sz="6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38693"/>
            <a:ext cx="7658100" cy="17030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500" i="1" spc="-15" dirty="0">
                <a:latin typeface="Calibri"/>
                <a:cs typeface="Calibri"/>
              </a:rPr>
              <a:t>Satisfação</a:t>
            </a:r>
            <a:endParaRPr sz="25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Satisfação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 </a:t>
            </a:r>
            <a:r>
              <a:rPr sz="2500" spc="-10" dirty="0">
                <a:latin typeface="Calibri"/>
                <a:cs typeface="Calibri"/>
              </a:rPr>
              <a:t>Clientes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é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diferença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entre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as </a:t>
            </a:r>
            <a:r>
              <a:rPr sz="2500" spc="-15" dirty="0">
                <a:latin typeface="Calibri"/>
                <a:cs typeface="Calibri"/>
              </a:rPr>
              <a:t>expectativas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do </a:t>
            </a:r>
            <a:r>
              <a:rPr sz="2500" spc="-10" dirty="0">
                <a:latin typeface="Calibri"/>
                <a:cs typeface="Calibri"/>
              </a:rPr>
              <a:t>cliente </a:t>
            </a:r>
            <a:r>
              <a:rPr sz="2500" spc="-5" dirty="0">
                <a:latin typeface="Calibri"/>
                <a:cs typeface="Calibri"/>
              </a:rPr>
              <a:t>e a </a:t>
            </a:r>
            <a:r>
              <a:rPr sz="2500" spc="-10" dirty="0">
                <a:latin typeface="Calibri"/>
                <a:cs typeface="Calibri"/>
              </a:rPr>
              <a:t>percepção </a:t>
            </a:r>
            <a:r>
              <a:rPr sz="2500" dirty="0">
                <a:latin typeface="Calibri"/>
                <a:cs typeface="Calibri"/>
              </a:rPr>
              <a:t>do </a:t>
            </a:r>
            <a:r>
              <a:rPr sz="2500" spc="-10" dirty="0">
                <a:latin typeface="Calibri"/>
                <a:cs typeface="Calibri"/>
              </a:rPr>
              <a:t>atendimento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dirty="0">
                <a:latin typeface="Calibri"/>
                <a:cs typeface="Calibri"/>
              </a:rPr>
              <a:t>essas 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expectativas.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5122240"/>
            <a:ext cx="7106920" cy="116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Não é </a:t>
            </a:r>
            <a:r>
              <a:rPr sz="2500" dirty="0">
                <a:latin typeface="Calibri"/>
                <a:cs typeface="Calibri"/>
              </a:rPr>
              <a:t>aquilo </a:t>
            </a:r>
            <a:r>
              <a:rPr sz="2500" spc="-5" dirty="0">
                <a:latin typeface="Calibri"/>
                <a:cs typeface="Calibri"/>
              </a:rPr>
              <a:t>que </a:t>
            </a:r>
            <a:r>
              <a:rPr sz="2500" spc="-10" dirty="0">
                <a:latin typeface="Calibri"/>
                <a:cs typeface="Calibri"/>
              </a:rPr>
              <a:t>você </a:t>
            </a:r>
            <a:r>
              <a:rPr sz="2500" dirty="0">
                <a:latin typeface="Calibri"/>
                <a:cs typeface="Calibri"/>
              </a:rPr>
              <a:t>acha </a:t>
            </a:r>
            <a:r>
              <a:rPr sz="2500" spc="-5" dirty="0">
                <a:latin typeface="Calibri"/>
                <a:cs typeface="Calibri"/>
              </a:rPr>
              <a:t>que é </a:t>
            </a:r>
            <a:r>
              <a:rPr sz="2500" spc="-10" dirty="0">
                <a:latin typeface="Calibri"/>
                <a:cs typeface="Calibri"/>
              </a:rPr>
              <a:t>importante </a:t>
            </a:r>
            <a:r>
              <a:rPr sz="2500" spc="-15" dirty="0">
                <a:latin typeface="Calibri"/>
                <a:cs typeface="Calibri"/>
              </a:rPr>
              <a:t>para </a:t>
            </a:r>
            <a:r>
              <a:rPr sz="2500" spc="-5" dirty="0">
                <a:latin typeface="Calibri"/>
                <a:cs typeface="Calibri"/>
              </a:rPr>
              <a:t>o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cliente,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mas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sim,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aquilo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que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seu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cliente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enxerga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espera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 </a:t>
            </a:r>
            <a:r>
              <a:rPr sz="2500" spc="-5" dirty="0">
                <a:latin typeface="Calibri"/>
                <a:cs typeface="Calibri"/>
              </a:rPr>
              <a:t>sua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1074" y="3538223"/>
            <a:ext cx="2972825" cy="14375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27124"/>
            <a:ext cx="7529195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dirty="0">
                <a:latin typeface="Calibri"/>
                <a:cs typeface="Calibri"/>
              </a:rPr>
              <a:t>Benefícios</a:t>
            </a:r>
            <a:r>
              <a:rPr sz="3000" i="1" spc="-60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da</a:t>
            </a:r>
            <a:r>
              <a:rPr sz="3000" i="1" spc="-30" dirty="0">
                <a:latin typeface="Calibri"/>
                <a:cs typeface="Calibri"/>
              </a:rPr>
              <a:t> </a:t>
            </a:r>
            <a:r>
              <a:rPr sz="3000" i="1" spc="-15" dirty="0">
                <a:latin typeface="Calibri"/>
                <a:cs typeface="Calibri"/>
              </a:rPr>
              <a:t>Satisfação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Calibri"/>
              <a:cs typeface="Calibri"/>
            </a:endParaRPr>
          </a:p>
          <a:p>
            <a:pPr marL="356870" marR="182880" indent="-344805">
              <a:lnSpc>
                <a:spcPts val="288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Um </a:t>
            </a:r>
            <a:r>
              <a:rPr sz="3000" spc="-5" dirty="0">
                <a:latin typeface="Calibri"/>
                <a:cs typeface="Calibri"/>
              </a:rPr>
              <a:t>Cliente </a:t>
            </a:r>
            <a:r>
              <a:rPr sz="3000" spc="-20" dirty="0">
                <a:latin typeface="Calibri"/>
                <a:cs typeface="Calibri"/>
              </a:rPr>
              <a:t>Satisfeito irá </a:t>
            </a:r>
            <a:r>
              <a:rPr sz="3000" spc="-10" dirty="0">
                <a:latin typeface="Calibri"/>
                <a:cs typeface="Calibri"/>
              </a:rPr>
              <a:t>recomendar </a:t>
            </a:r>
            <a:r>
              <a:rPr sz="3000" dirty="0">
                <a:latin typeface="Calibri"/>
                <a:cs typeface="Calibri"/>
              </a:rPr>
              <a:t>a sua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empresa </a:t>
            </a:r>
            <a:r>
              <a:rPr sz="3000" spc="-20" dirty="0">
                <a:latin typeface="Calibri"/>
                <a:cs typeface="Calibri"/>
              </a:rPr>
              <a:t>para </a:t>
            </a:r>
            <a:r>
              <a:rPr sz="3000" spc="-5" dirty="0">
                <a:latin typeface="Calibri"/>
                <a:cs typeface="Calibri"/>
              </a:rPr>
              <a:t>cinco pessoas, já os </a:t>
            </a:r>
            <a:r>
              <a:rPr sz="3000" spc="-15" dirty="0">
                <a:latin typeface="Calibri"/>
                <a:cs typeface="Calibri"/>
              </a:rPr>
              <a:t>insatisfeito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falam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para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10" dirty="0">
                <a:latin typeface="Calibri"/>
                <a:cs typeface="Calibri"/>
              </a:rPr>
              <a:t> dobro.</a:t>
            </a:r>
            <a:endParaRPr sz="30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80000"/>
              </a:lnSpc>
              <a:spcBef>
                <a:spcPts val="750"/>
              </a:spcBef>
              <a:buFont typeface="Arial MT"/>
              <a:buChar char="•"/>
              <a:tabLst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Estudos de </a:t>
            </a:r>
            <a:r>
              <a:rPr sz="3000" spc="-10" dirty="0">
                <a:latin typeface="Calibri"/>
                <a:cs typeface="Calibri"/>
              </a:rPr>
              <a:t>mercado demonstram </a:t>
            </a:r>
            <a:r>
              <a:rPr sz="3000" dirty="0">
                <a:latin typeface="Calibri"/>
                <a:cs typeface="Calibri"/>
              </a:rPr>
              <a:t>que </a:t>
            </a:r>
            <a:r>
              <a:rPr sz="3000" spc="-5" dirty="0">
                <a:latin typeface="Calibri"/>
                <a:cs typeface="Calibri"/>
              </a:rPr>
              <a:t>quanto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maior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índice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satisfação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sua </a:t>
            </a:r>
            <a:r>
              <a:rPr sz="3000" spc="-67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empresa, maiores são os </a:t>
            </a:r>
            <a:r>
              <a:rPr sz="3000" spc="-15" dirty="0">
                <a:latin typeface="Calibri"/>
                <a:cs typeface="Calibri"/>
              </a:rPr>
              <a:t>retornos </a:t>
            </a:r>
            <a:r>
              <a:rPr sz="3000" spc="-10" dirty="0">
                <a:latin typeface="Calibri"/>
                <a:cs typeface="Calibri"/>
              </a:rPr>
              <a:t>em renda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participação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mercado.</a:t>
            </a:r>
            <a:endParaRPr sz="30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buFont typeface="Arial MT"/>
              <a:buChar char="•"/>
              <a:tabLst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cliente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satisfeito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volta!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4951" y="4868862"/>
            <a:ext cx="1428750" cy="141922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15516"/>
            <a:ext cx="6533515" cy="4370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i="1" spc="-10" dirty="0">
                <a:latin typeface="Calibri"/>
                <a:cs typeface="Calibri"/>
              </a:rPr>
              <a:t>Como</a:t>
            </a:r>
            <a:r>
              <a:rPr sz="2500" i="1" spc="-20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medir</a:t>
            </a:r>
            <a:r>
              <a:rPr sz="2500" i="1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a</a:t>
            </a:r>
            <a:r>
              <a:rPr sz="2500" i="1" spc="5" dirty="0">
                <a:latin typeface="Calibri"/>
                <a:cs typeface="Calibri"/>
              </a:rPr>
              <a:t> </a:t>
            </a:r>
            <a:r>
              <a:rPr sz="2500" i="1" spc="-15" dirty="0">
                <a:latin typeface="Calibri"/>
                <a:cs typeface="Calibri"/>
              </a:rPr>
              <a:t>Satisfação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buFont typeface="Arial MT"/>
              <a:buChar char="•"/>
              <a:tabLst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As </a:t>
            </a:r>
            <a:r>
              <a:rPr sz="2500" dirty="0">
                <a:latin typeface="Calibri"/>
                <a:cs typeface="Calibri"/>
              </a:rPr>
              <a:t>pesquisas de </a:t>
            </a:r>
            <a:r>
              <a:rPr sz="2500" spc="-15" dirty="0">
                <a:latin typeface="Calibri"/>
                <a:cs typeface="Calibri"/>
              </a:rPr>
              <a:t>satisfação </a:t>
            </a:r>
            <a:r>
              <a:rPr sz="2500" spc="-5" dirty="0">
                <a:latin typeface="Calibri"/>
                <a:cs typeface="Calibri"/>
              </a:rPr>
              <a:t>são o </a:t>
            </a:r>
            <a:r>
              <a:rPr sz="2500" spc="-15" dirty="0">
                <a:latin typeface="Calibri"/>
                <a:cs typeface="Calibri"/>
              </a:rPr>
              <a:t>termômetro </a:t>
            </a:r>
            <a:r>
              <a:rPr sz="2500" dirty="0">
                <a:latin typeface="Calibri"/>
                <a:cs typeface="Calibri"/>
              </a:rPr>
              <a:t>da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 e podem ser </a:t>
            </a:r>
            <a:r>
              <a:rPr sz="2500" spc="-15" dirty="0">
                <a:latin typeface="Calibri"/>
                <a:cs typeface="Calibri"/>
              </a:rPr>
              <a:t>feitas </a:t>
            </a:r>
            <a:r>
              <a:rPr sz="2500" spc="-5" dirty="0">
                <a:latin typeface="Calibri"/>
                <a:cs typeface="Calibri"/>
              </a:rPr>
              <a:t>de </a:t>
            </a:r>
            <a:r>
              <a:rPr sz="2500" spc="-15" dirty="0">
                <a:latin typeface="Calibri"/>
                <a:cs typeface="Calibri"/>
              </a:rPr>
              <a:t>diversas formas,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dentre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elas: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500" spc="-35" dirty="0">
                <a:latin typeface="Calibri"/>
                <a:cs typeface="Calibri"/>
              </a:rPr>
              <a:t>Telefone;</a:t>
            </a:r>
            <a:endParaRPr sz="25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500" spc="-10" dirty="0">
                <a:latin typeface="Calibri"/>
                <a:cs typeface="Calibri"/>
              </a:rPr>
              <a:t>Carta-resposta;</a:t>
            </a:r>
            <a:endParaRPr sz="25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500" spc="-10" dirty="0">
                <a:latin typeface="Calibri"/>
                <a:cs typeface="Calibri"/>
              </a:rPr>
              <a:t>Internet;</a:t>
            </a:r>
            <a:endParaRPr sz="25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500" spc="-30" dirty="0">
                <a:latin typeface="Calibri"/>
                <a:cs typeface="Calibri"/>
              </a:rPr>
              <a:t>Terminai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eletrônicos,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entre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outros.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0950" y="3716273"/>
            <a:ext cx="2057400" cy="14097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1615516"/>
            <a:ext cx="30416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i="1" spc="-15" dirty="0">
                <a:solidFill>
                  <a:srgbClr val="000000"/>
                </a:solidFill>
                <a:latin typeface="Calibri"/>
                <a:cs typeface="Calibri"/>
              </a:rPr>
              <a:t>Exemplo</a:t>
            </a:r>
            <a:r>
              <a:rPr sz="2500" i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i="1" spc="-10" dirty="0">
                <a:solidFill>
                  <a:srgbClr val="000000"/>
                </a:solidFill>
                <a:latin typeface="Calibri"/>
                <a:cs typeface="Calibri"/>
              </a:rPr>
              <a:t>de</a:t>
            </a:r>
            <a:r>
              <a:rPr sz="2500" i="1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i="1" spc="-15" dirty="0">
                <a:solidFill>
                  <a:srgbClr val="000000"/>
                </a:solidFill>
                <a:latin typeface="Calibri"/>
                <a:cs typeface="Calibri"/>
              </a:rPr>
              <a:t>fluxograma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990" y="3057496"/>
            <a:ext cx="8038202" cy="25122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52081" y="53720"/>
            <a:ext cx="10083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dirty="0">
                <a:solidFill>
                  <a:srgbClr val="548ED4"/>
                </a:solidFill>
                <a:latin typeface="Calibri"/>
                <a:cs typeface="Calibri"/>
              </a:rPr>
              <a:t>CRM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09420"/>
            <a:ext cx="781177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O </a:t>
            </a:r>
            <a:r>
              <a:rPr sz="3000" spc="-5" dirty="0">
                <a:latin typeface="Calibri"/>
                <a:cs typeface="Calibri"/>
              </a:rPr>
              <a:t>século 17 </a:t>
            </a:r>
            <a:r>
              <a:rPr sz="3000" spc="-30" dirty="0">
                <a:latin typeface="Calibri"/>
                <a:cs typeface="Calibri"/>
              </a:rPr>
              <a:t>foi </a:t>
            </a:r>
            <a:r>
              <a:rPr sz="3000" spc="-10" dirty="0">
                <a:latin typeface="Calibri"/>
                <a:cs typeface="Calibri"/>
              </a:rPr>
              <a:t>marcado </a:t>
            </a:r>
            <a:r>
              <a:rPr sz="3000" spc="-5" dirty="0">
                <a:latin typeface="Calibri"/>
                <a:cs typeface="Calibri"/>
              </a:rPr>
              <a:t>pela </a:t>
            </a:r>
            <a:r>
              <a:rPr sz="3000" spc="-25" dirty="0">
                <a:latin typeface="Calibri"/>
                <a:cs typeface="Calibri"/>
              </a:rPr>
              <a:t>“Era </a:t>
            </a:r>
            <a:r>
              <a:rPr sz="3000" spc="-5" dirty="0">
                <a:latin typeface="Calibri"/>
                <a:cs typeface="Calibri"/>
              </a:rPr>
              <a:t>da </a:t>
            </a:r>
            <a:r>
              <a:rPr sz="3000" spc="-35" dirty="0">
                <a:latin typeface="Calibri"/>
                <a:cs typeface="Calibri"/>
              </a:rPr>
              <a:t>Produção”,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onde a </a:t>
            </a:r>
            <a:r>
              <a:rPr sz="3000" spc="-5" dirty="0">
                <a:latin typeface="Calibri"/>
                <a:cs typeface="Calibri"/>
              </a:rPr>
              <a:t>preocupação </a:t>
            </a:r>
            <a:r>
              <a:rPr sz="3000" dirty="0">
                <a:latin typeface="Calibri"/>
                <a:cs typeface="Calibri"/>
              </a:rPr>
              <a:t>é a </a:t>
            </a:r>
            <a:r>
              <a:rPr sz="3000" spc="-10" dirty="0">
                <a:latin typeface="Calibri"/>
                <a:cs typeface="Calibri"/>
              </a:rPr>
              <a:t>produção </a:t>
            </a:r>
            <a:r>
              <a:rPr sz="3000" spc="-20" dirty="0">
                <a:latin typeface="Calibri"/>
                <a:cs typeface="Calibri"/>
              </a:rPr>
              <a:t>para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consumo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próprio.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5792" y="3501009"/>
            <a:ext cx="248602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4279" y="1019936"/>
            <a:ext cx="1905000" cy="1905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615516"/>
            <a:ext cx="7073265" cy="4217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i="1" spc="-15" dirty="0">
                <a:latin typeface="Calibri"/>
                <a:cs typeface="Calibri"/>
              </a:rPr>
              <a:t>Insatisfação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Basicamente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é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uma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expectativa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não atendida 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seus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males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causam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impacto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na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imagem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empresa:</a:t>
            </a:r>
            <a:endParaRPr sz="2500">
              <a:latin typeface="Calibri"/>
              <a:cs typeface="Calibri"/>
            </a:endParaRPr>
          </a:p>
          <a:p>
            <a:pPr marL="356870" marR="1302385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Eles </a:t>
            </a:r>
            <a:r>
              <a:rPr sz="2500" spc="-15" dirty="0">
                <a:latin typeface="Calibri"/>
                <a:cs typeface="Calibri"/>
              </a:rPr>
              <a:t>contam para </a:t>
            </a:r>
            <a:r>
              <a:rPr sz="2500" spc="-20" dirty="0">
                <a:latin typeface="Calibri"/>
                <a:cs typeface="Calibri"/>
              </a:rPr>
              <a:t>cerca </a:t>
            </a:r>
            <a:r>
              <a:rPr sz="2500" dirty="0">
                <a:latin typeface="Calibri"/>
                <a:cs typeface="Calibri"/>
              </a:rPr>
              <a:t>de </a:t>
            </a:r>
            <a:r>
              <a:rPr sz="2500" spc="-5" dirty="0">
                <a:latin typeface="Calibri"/>
                <a:cs typeface="Calibri"/>
              </a:rPr>
              <a:t>9 </a:t>
            </a:r>
            <a:r>
              <a:rPr sz="2500" dirty="0">
                <a:latin typeface="Calibri"/>
                <a:cs typeface="Calibri"/>
              </a:rPr>
              <a:t>pessoas </a:t>
            </a:r>
            <a:r>
              <a:rPr sz="2500" spc="-5" dirty="0">
                <a:latin typeface="Calibri"/>
                <a:cs typeface="Calibri"/>
              </a:rPr>
              <a:t>a sua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experiência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ruim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com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empresa.</a:t>
            </a:r>
            <a:endParaRPr sz="2500">
              <a:latin typeface="Calibri"/>
              <a:cs typeface="Calibri"/>
            </a:endParaRPr>
          </a:p>
          <a:p>
            <a:pPr marL="356870" marR="680085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20" dirty="0">
                <a:latin typeface="Calibri"/>
                <a:cs typeface="Calibri"/>
              </a:rPr>
              <a:t>Cerca </a:t>
            </a:r>
            <a:r>
              <a:rPr sz="2500" dirty="0">
                <a:latin typeface="Calibri"/>
                <a:cs typeface="Calibri"/>
              </a:rPr>
              <a:t>de </a:t>
            </a:r>
            <a:r>
              <a:rPr sz="2500" spc="-5" dirty="0">
                <a:latin typeface="Calibri"/>
                <a:cs typeface="Calibri"/>
              </a:rPr>
              <a:t>13% dos </a:t>
            </a:r>
            <a:r>
              <a:rPr sz="2500" spc="-10" dirty="0">
                <a:latin typeface="Calibri"/>
                <a:cs typeface="Calibri"/>
              </a:rPr>
              <a:t>insatisfeitos </a:t>
            </a:r>
            <a:r>
              <a:rPr sz="2500" spc="-20" dirty="0">
                <a:latin typeface="Calibri"/>
                <a:cs typeface="Calibri"/>
              </a:rPr>
              <a:t>contarão </a:t>
            </a:r>
            <a:r>
              <a:rPr sz="2500" spc="-5" dirty="0">
                <a:latin typeface="Calibri"/>
                <a:cs typeface="Calibri"/>
              </a:rPr>
              <a:t>sua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experiência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negativa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para </a:t>
            </a:r>
            <a:r>
              <a:rPr sz="2500" spc="-20" dirty="0">
                <a:latin typeface="Calibri"/>
                <a:cs typeface="Calibri"/>
              </a:rPr>
              <a:t>cerca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20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pessoas!</a:t>
            </a:r>
            <a:endParaRPr sz="2500">
              <a:latin typeface="Calibri"/>
              <a:cs typeface="Calibri"/>
            </a:endParaRPr>
          </a:p>
          <a:p>
            <a:pPr marL="356870" marR="504190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E,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muito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pior,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98%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dos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clientes</a:t>
            </a:r>
            <a:r>
              <a:rPr sz="2500" spc="-10" dirty="0">
                <a:latin typeface="Calibri"/>
                <a:cs typeface="Calibri"/>
              </a:rPr>
              <a:t> nunca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reclamam,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simplesmente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trocam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</a:t>
            </a:r>
            <a:r>
              <a:rPr sz="2500" spc="-5" dirty="0">
                <a:latin typeface="Calibri"/>
                <a:cs typeface="Calibri"/>
              </a:rPr>
              <a:t> empresa.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15516"/>
            <a:ext cx="7222490" cy="3397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i="1" spc="-15" dirty="0">
                <a:latin typeface="Calibri"/>
                <a:cs typeface="Calibri"/>
              </a:rPr>
              <a:t>Porque</a:t>
            </a:r>
            <a:r>
              <a:rPr sz="2500" i="1" spc="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tratar</a:t>
            </a:r>
            <a:r>
              <a:rPr sz="2500" i="1" spc="1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uma</a:t>
            </a:r>
            <a:r>
              <a:rPr sz="2500" i="1" spc="10" dirty="0">
                <a:latin typeface="Calibri"/>
                <a:cs typeface="Calibri"/>
              </a:rPr>
              <a:t> </a:t>
            </a:r>
            <a:r>
              <a:rPr sz="2500" i="1" spc="-15" dirty="0">
                <a:latin typeface="Calibri"/>
                <a:cs typeface="Calibri"/>
              </a:rPr>
              <a:t>Insatisfação?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356870" marR="127000" indent="-344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custo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perda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spc="-10" dirty="0">
                <a:latin typeface="Calibri"/>
                <a:cs typeface="Calibri"/>
              </a:rPr>
              <a:t> cliente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não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mede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apenas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perdas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transações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comerciais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imediatas,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mas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renúncia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todo </a:t>
            </a:r>
            <a:r>
              <a:rPr sz="2000" spc="-5" dirty="0">
                <a:latin typeface="Calibri"/>
                <a:cs typeface="Calibri"/>
              </a:rPr>
              <a:t> um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ciclo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relações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comerciais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este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cliente.</a:t>
            </a:r>
            <a:endParaRPr sz="20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 tratamento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correto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dos</a:t>
            </a:r>
            <a:r>
              <a:rPr sz="2000" spc="-10" dirty="0">
                <a:latin typeface="Calibri"/>
                <a:cs typeface="Calibri"/>
              </a:rPr>
              <a:t> problemas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insatisfações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pode</a:t>
            </a:r>
            <a:endParaRPr sz="2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recuperar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50 %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destes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clientes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15" dirty="0">
                <a:latin typeface="Calibri"/>
                <a:cs typeface="Calibri"/>
              </a:rPr>
              <a:t>transformado-os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em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clientes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leais.</a:t>
            </a:r>
            <a:endParaRPr sz="2000">
              <a:latin typeface="Calibri"/>
              <a:cs typeface="Calibri"/>
            </a:endParaRPr>
          </a:p>
          <a:p>
            <a:pPr marL="356870" marR="222885" indent="-34480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Calibri"/>
                <a:cs typeface="Calibri"/>
              </a:rPr>
              <a:t>Clientes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 </a:t>
            </a:r>
            <a:r>
              <a:rPr sz="2000" spc="-20" dirty="0">
                <a:latin typeface="Calibri"/>
                <a:cs typeface="Calibri"/>
              </a:rPr>
              <a:t>tiveram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experiência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negativa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empresa,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ela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não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ouve,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não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lhes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dá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respostas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não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corrige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os problemas,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tornam-se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gravemente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perigosos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pela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divulgação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fazem.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15516"/>
            <a:ext cx="1726564" cy="1068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i="1" spc="-15" dirty="0">
                <a:latin typeface="Calibri"/>
                <a:cs typeface="Calibri"/>
              </a:rPr>
              <a:t>Insatisfação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Vídeo</a:t>
            </a:r>
            <a:r>
              <a:rPr sz="1800" i="1" u="heavy" spc="-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800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Guitarra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668" y="1615516"/>
            <a:ext cx="7689850" cy="1626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0230">
              <a:lnSpc>
                <a:spcPct val="100000"/>
              </a:lnSpc>
              <a:spcBef>
                <a:spcPts val="95"/>
              </a:spcBef>
            </a:pPr>
            <a:r>
              <a:rPr sz="1800" spc="-10" dirty="0">
                <a:latin typeface="Calibri"/>
                <a:cs typeface="Calibri"/>
              </a:rPr>
              <a:t>“</a:t>
            </a:r>
            <a:r>
              <a:rPr sz="2500" i="1" spc="-10" dirty="0">
                <a:latin typeface="Calibri"/>
                <a:cs typeface="Calibri"/>
              </a:rPr>
              <a:t>O</a:t>
            </a:r>
            <a:r>
              <a:rPr sz="2500" i="1" spc="-2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cliente</a:t>
            </a:r>
            <a:r>
              <a:rPr sz="2500" i="1" spc="2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de</a:t>
            </a:r>
            <a:r>
              <a:rPr sz="2500" i="1" spc="1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alto</a:t>
            </a:r>
            <a:r>
              <a:rPr sz="2500" i="1" dirty="0">
                <a:latin typeface="Calibri"/>
                <a:cs typeface="Calibri"/>
              </a:rPr>
              <a:t> </a:t>
            </a:r>
            <a:r>
              <a:rPr sz="2500" i="1" spc="-40" dirty="0">
                <a:latin typeface="Calibri"/>
                <a:cs typeface="Calibri"/>
              </a:rPr>
              <a:t>valor,</a:t>
            </a:r>
            <a:r>
              <a:rPr sz="2500" i="1" spc="35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leal,</a:t>
            </a:r>
            <a:r>
              <a:rPr sz="2500" i="1" spc="25" dirty="0">
                <a:latin typeface="Calibri"/>
                <a:cs typeface="Calibri"/>
              </a:rPr>
              <a:t> </a:t>
            </a:r>
            <a:r>
              <a:rPr sz="2500" i="1" spc="-15" dirty="0">
                <a:latin typeface="Calibri"/>
                <a:cs typeface="Calibri"/>
              </a:rPr>
              <a:t>que</a:t>
            </a:r>
            <a:r>
              <a:rPr sz="2500" i="1" spc="2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dá</a:t>
            </a:r>
            <a:r>
              <a:rPr sz="2500" i="1" spc="20" dirty="0">
                <a:latin typeface="Calibri"/>
                <a:cs typeface="Calibri"/>
              </a:rPr>
              <a:t> </a:t>
            </a:r>
            <a:r>
              <a:rPr sz="2500" i="1" spc="-15" dirty="0">
                <a:latin typeface="Calibri"/>
                <a:cs typeface="Calibri"/>
              </a:rPr>
              <a:t>retorno,</a:t>
            </a:r>
            <a:r>
              <a:rPr sz="2500" i="1" spc="35" dirty="0">
                <a:latin typeface="Calibri"/>
                <a:cs typeface="Calibri"/>
              </a:rPr>
              <a:t> </a:t>
            </a:r>
            <a:r>
              <a:rPr sz="2500" i="1" spc="-15" dirty="0">
                <a:latin typeface="Calibri"/>
                <a:cs typeface="Calibri"/>
              </a:rPr>
              <a:t>satisfeito</a:t>
            </a:r>
            <a:r>
              <a:rPr sz="2500" i="1" spc="45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e </a:t>
            </a:r>
            <a:r>
              <a:rPr sz="2500" i="1" spc="-55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lucrativo,</a:t>
            </a:r>
            <a:r>
              <a:rPr sz="2500" i="1" spc="10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é</a:t>
            </a:r>
            <a:r>
              <a:rPr sz="2500" i="1" spc="15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o</a:t>
            </a:r>
            <a:r>
              <a:rPr sz="2500" i="1" spc="5" dirty="0">
                <a:latin typeface="Calibri"/>
                <a:cs typeface="Calibri"/>
              </a:rPr>
              <a:t> </a:t>
            </a:r>
            <a:r>
              <a:rPr sz="2500" i="1" spc="-20" dirty="0">
                <a:latin typeface="Calibri"/>
                <a:cs typeface="Calibri"/>
              </a:rPr>
              <a:t>ponto</a:t>
            </a:r>
            <a:r>
              <a:rPr sz="2500" i="1" spc="45" dirty="0">
                <a:latin typeface="Calibri"/>
                <a:cs typeface="Calibri"/>
              </a:rPr>
              <a:t> </a:t>
            </a:r>
            <a:r>
              <a:rPr sz="2500" i="1" spc="-20" dirty="0">
                <a:latin typeface="Calibri"/>
                <a:cs typeface="Calibri"/>
              </a:rPr>
              <a:t>focal</a:t>
            </a:r>
            <a:r>
              <a:rPr sz="2500" i="1" spc="1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para</a:t>
            </a:r>
            <a:r>
              <a:rPr sz="2500" i="1" spc="4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as</a:t>
            </a:r>
            <a:r>
              <a:rPr sz="2500" i="1" spc="-5" dirty="0">
                <a:latin typeface="Calibri"/>
                <a:cs typeface="Calibri"/>
              </a:rPr>
              <a:t> </a:t>
            </a:r>
            <a:r>
              <a:rPr sz="2500" i="1" spc="-15" dirty="0">
                <a:latin typeface="Calibri"/>
                <a:cs typeface="Calibri"/>
              </a:rPr>
              <a:t>organizações</a:t>
            </a:r>
            <a:r>
              <a:rPr sz="2500" i="1" spc="105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lucrativas</a:t>
            </a:r>
            <a:r>
              <a:rPr sz="2500" i="1" spc="45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e </a:t>
            </a:r>
            <a:r>
              <a:rPr sz="2500" i="1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em</a:t>
            </a:r>
            <a:r>
              <a:rPr sz="2500" i="1" spc="-2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crescimento</a:t>
            </a:r>
            <a:r>
              <a:rPr sz="2500" i="1" spc="2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ao</a:t>
            </a:r>
            <a:r>
              <a:rPr sz="2500" i="1" spc="20" dirty="0">
                <a:latin typeface="Calibri"/>
                <a:cs typeface="Calibri"/>
              </a:rPr>
              <a:t> </a:t>
            </a:r>
            <a:r>
              <a:rPr sz="2500" i="1" spc="-5" dirty="0">
                <a:latin typeface="Calibri"/>
                <a:cs typeface="Calibri"/>
              </a:rPr>
              <a:t>redor</a:t>
            </a:r>
            <a:r>
              <a:rPr sz="2500" i="1" spc="4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do </a:t>
            </a:r>
            <a:r>
              <a:rPr sz="2500" i="1" spc="-40" dirty="0">
                <a:latin typeface="Calibri"/>
                <a:cs typeface="Calibri"/>
              </a:rPr>
              <a:t>mundo.”</a:t>
            </a:r>
            <a:endParaRPr sz="2500">
              <a:latin typeface="Calibri"/>
              <a:cs typeface="Calibri"/>
            </a:endParaRPr>
          </a:p>
          <a:p>
            <a:pPr marL="4097654">
              <a:lnSpc>
                <a:spcPct val="100000"/>
              </a:lnSpc>
              <a:spcBef>
                <a:spcPts val="605"/>
              </a:spcBef>
            </a:pPr>
            <a:r>
              <a:rPr sz="2500" i="1" spc="-20" dirty="0">
                <a:latin typeface="Calibri"/>
                <a:cs typeface="Calibri"/>
              </a:rPr>
              <a:t>(Ronald</a:t>
            </a:r>
            <a:r>
              <a:rPr sz="2500" i="1" spc="20" dirty="0">
                <a:latin typeface="Calibri"/>
                <a:cs typeface="Calibri"/>
              </a:rPr>
              <a:t> </a:t>
            </a:r>
            <a:r>
              <a:rPr sz="2500" i="1" spc="-10" dirty="0">
                <a:latin typeface="Calibri"/>
                <a:cs typeface="Calibri"/>
              </a:rPr>
              <a:t>Swift)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147" y="3259835"/>
            <a:ext cx="3008376" cy="35981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15516"/>
            <a:ext cx="7160259" cy="3913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30" dirty="0">
                <a:latin typeface="Calibri"/>
                <a:cs typeface="Calibri"/>
              </a:rPr>
              <a:t>Para </a:t>
            </a:r>
            <a:r>
              <a:rPr sz="2500" spc="-15" dirty="0">
                <a:latin typeface="Calibri"/>
                <a:cs typeface="Calibri"/>
              </a:rPr>
              <a:t>Grönross </a:t>
            </a:r>
            <a:r>
              <a:rPr sz="2500" dirty="0">
                <a:latin typeface="Calibri"/>
                <a:cs typeface="Calibri"/>
              </a:rPr>
              <a:t>(1995),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spc="-15" dirty="0">
                <a:latin typeface="Calibri"/>
                <a:cs typeface="Calibri"/>
              </a:rPr>
              <a:t>meta </a:t>
            </a:r>
            <a:r>
              <a:rPr sz="2500" spc="-5" dirty="0">
                <a:latin typeface="Calibri"/>
                <a:cs typeface="Calibri"/>
              </a:rPr>
              <a:t>do </a:t>
            </a:r>
            <a:r>
              <a:rPr sz="2500" spc="-15" dirty="0">
                <a:latin typeface="Calibri"/>
                <a:cs typeface="Calibri"/>
              </a:rPr>
              <a:t>marketing </a:t>
            </a:r>
            <a:r>
              <a:rPr sz="2500" spc="-5" dirty="0">
                <a:latin typeface="Calibri"/>
                <a:cs typeface="Calibri"/>
              </a:rPr>
              <a:t>de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transação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é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conquistar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clientes,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enquanto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a </a:t>
            </a:r>
            <a:r>
              <a:rPr sz="2500" b="1" spc="-20" dirty="0">
                <a:latin typeface="Calibri"/>
                <a:cs typeface="Calibri"/>
              </a:rPr>
              <a:t>meta</a:t>
            </a:r>
            <a:r>
              <a:rPr sz="2500" b="1" spc="20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do </a:t>
            </a:r>
            <a:r>
              <a:rPr sz="2500" b="1" spc="-550" dirty="0">
                <a:latin typeface="Calibri"/>
                <a:cs typeface="Calibri"/>
              </a:rPr>
              <a:t> </a:t>
            </a:r>
            <a:r>
              <a:rPr sz="2500" b="1" spc="-15" dirty="0">
                <a:latin typeface="Calibri"/>
                <a:cs typeface="Calibri"/>
              </a:rPr>
              <a:t>marketing</a:t>
            </a:r>
            <a:r>
              <a:rPr sz="2500" b="1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de</a:t>
            </a:r>
            <a:r>
              <a:rPr sz="2500" b="1" spc="-20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relacionamento</a:t>
            </a:r>
            <a:r>
              <a:rPr sz="2500" b="1" spc="30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é</a:t>
            </a:r>
            <a:r>
              <a:rPr sz="2500" b="1" spc="5" dirty="0">
                <a:latin typeface="Calibri"/>
                <a:cs typeface="Calibri"/>
              </a:rPr>
              <a:t> </a:t>
            </a:r>
            <a:r>
              <a:rPr sz="2500" b="1" spc="-15" dirty="0">
                <a:latin typeface="Calibri"/>
                <a:cs typeface="Calibri"/>
              </a:rPr>
              <a:t>manter</a:t>
            </a:r>
            <a:r>
              <a:rPr sz="2500" b="1" spc="5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clientes</a:t>
            </a:r>
            <a:r>
              <a:rPr sz="2500" i="1" spc="-10" dirty="0">
                <a:latin typeface="Calibri"/>
                <a:cs typeface="Calibri"/>
              </a:rPr>
              <a:t>.</a:t>
            </a:r>
            <a:endParaRPr sz="2500">
              <a:latin typeface="Calibri"/>
              <a:cs typeface="Calibri"/>
            </a:endParaRPr>
          </a:p>
          <a:p>
            <a:pPr marL="356870" marR="18415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500" spc="-20" dirty="0">
                <a:latin typeface="Calibri"/>
                <a:cs typeface="Calibri"/>
              </a:rPr>
              <a:t>Retenção </a:t>
            </a:r>
            <a:r>
              <a:rPr sz="2500" spc="-5" dirty="0">
                <a:latin typeface="Calibri"/>
                <a:cs typeface="Calibri"/>
              </a:rPr>
              <a:t>e </a:t>
            </a:r>
            <a:r>
              <a:rPr sz="2500" dirty="0">
                <a:latin typeface="Calibri"/>
                <a:cs typeface="Calibri"/>
              </a:rPr>
              <a:t>lealdade: Segundo </a:t>
            </a:r>
            <a:r>
              <a:rPr sz="2500" spc="-15" dirty="0">
                <a:latin typeface="Calibri"/>
                <a:cs typeface="Calibri"/>
              </a:rPr>
              <a:t>Kotler </a:t>
            </a:r>
            <a:r>
              <a:rPr sz="2500" dirty="0">
                <a:latin typeface="Calibri"/>
                <a:cs typeface="Calibri"/>
              </a:rPr>
              <a:t>(2003, </a:t>
            </a:r>
            <a:r>
              <a:rPr sz="2500" spc="-5" dirty="0">
                <a:latin typeface="Calibri"/>
                <a:cs typeface="Calibri"/>
              </a:rPr>
              <a:t>p.73), </a:t>
            </a:r>
            <a:r>
              <a:rPr sz="2500" spc="-35" dirty="0">
                <a:latin typeface="Calibri"/>
                <a:cs typeface="Calibri"/>
              </a:rPr>
              <a:t>“a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fidelidade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à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marca</a:t>
            </a:r>
            <a:r>
              <a:rPr sz="2500" spc="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reflete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aproximadamente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na 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taxa </a:t>
            </a:r>
            <a:r>
              <a:rPr sz="2500" spc="-5" dirty="0">
                <a:latin typeface="Calibri"/>
                <a:cs typeface="Calibri"/>
              </a:rPr>
              <a:t>de </a:t>
            </a:r>
            <a:r>
              <a:rPr sz="2500" spc="-15" dirty="0">
                <a:latin typeface="Calibri"/>
                <a:cs typeface="Calibri"/>
              </a:rPr>
              <a:t>retenção </a:t>
            </a:r>
            <a:r>
              <a:rPr sz="2500" spc="-5" dirty="0">
                <a:latin typeface="Calibri"/>
                <a:cs typeface="Calibri"/>
              </a:rPr>
              <a:t>dos clientes. [...] </a:t>
            </a:r>
            <a:r>
              <a:rPr sz="2500" spc="-15" dirty="0">
                <a:latin typeface="Calibri"/>
                <a:cs typeface="Calibri"/>
              </a:rPr>
              <a:t>Contudo, </a:t>
            </a:r>
            <a:r>
              <a:rPr sz="2500" spc="-20" dirty="0">
                <a:latin typeface="Calibri"/>
                <a:cs typeface="Calibri"/>
              </a:rPr>
              <a:t>taxas </a:t>
            </a:r>
            <a:r>
              <a:rPr sz="2500" spc="-5" dirty="0">
                <a:latin typeface="Calibri"/>
                <a:cs typeface="Calibri"/>
              </a:rPr>
              <a:t>de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retenção</a:t>
            </a:r>
            <a:r>
              <a:rPr sz="2500" spc="-10" dirty="0">
                <a:latin typeface="Calibri"/>
                <a:cs typeface="Calibri"/>
              </a:rPr>
              <a:t> elevadas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podem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significar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outras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coisas 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além </a:t>
            </a:r>
            <a:r>
              <a:rPr sz="2500" spc="-5" dirty="0">
                <a:latin typeface="Calibri"/>
                <a:cs typeface="Calibri"/>
              </a:rPr>
              <a:t>da </a:t>
            </a:r>
            <a:r>
              <a:rPr sz="2500" dirty="0">
                <a:latin typeface="Calibri"/>
                <a:cs typeface="Calibri"/>
              </a:rPr>
              <a:t>fidelidade </a:t>
            </a:r>
            <a:r>
              <a:rPr sz="2500" spc="-5" dirty="0">
                <a:latin typeface="Calibri"/>
                <a:cs typeface="Calibri"/>
              </a:rPr>
              <a:t>à </a:t>
            </a:r>
            <a:r>
              <a:rPr sz="2500" spc="-15" dirty="0">
                <a:latin typeface="Calibri"/>
                <a:cs typeface="Calibri"/>
              </a:rPr>
              <a:t>marca. </a:t>
            </a:r>
            <a:r>
              <a:rPr sz="2500" dirty="0">
                <a:latin typeface="Calibri"/>
                <a:cs typeface="Calibri"/>
              </a:rPr>
              <a:t>Alguns </a:t>
            </a:r>
            <a:r>
              <a:rPr sz="2500" spc="-5" dirty="0">
                <a:latin typeface="Calibri"/>
                <a:cs typeface="Calibri"/>
              </a:rPr>
              <a:t>clientes não </a:t>
            </a:r>
            <a:r>
              <a:rPr sz="2500" spc="-20" dirty="0">
                <a:latin typeface="Calibri"/>
                <a:cs typeface="Calibri"/>
              </a:rPr>
              <a:t>vão </a:t>
            </a:r>
            <a:r>
              <a:rPr sz="2500" spc="-15" dirty="0">
                <a:latin typeface="Calibri"/>
                <a:cs typeface="Calibri"/>
              </a:rPr>
              <a:t> embora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por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inércia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ou </a:t>
            </a:r>
            <a:r>
              <a:rPr sz="2500" spc="-10" dirty="0">
                <a:latin typeface="Calibri"/>
                <a:cs typeface="Calibri"/>
              </a:rPr>
              <a:t>indiferença </a:t>
            </a:r>
            <a:r>
              <a:rPr sz="2500" spc="-5" dirty="0">
                <a:latin typeface="Calibri"/>
                <a:cs typeface="Calibri"/>
              </a:rPr>
              <a:t>e,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não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raro,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por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serem</a:t>
            </a:r>
            <a:r>
              <a:rPr sz="2500" spc="-20" dirty="0">
                <a:latin typeface="Calibri"/>
                <a:cs typeface="Calibri"/>
              </a:rPr>
              <a:t> reféns</a:t>
            </a:r>
            <a:r>
              <a:rPr sz="2500" spc="-5" dirty="0">
                <a:latin typeface="Calibri"/>
                <a:cs typeface="Calibri"/>
              </a:rPr>
              <a:t> de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contratos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longo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prazo”.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75892"/>
            <a:ext cx="7167880" cy="4714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que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é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um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cliente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fiel?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Compra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repetidamente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os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serviços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produtos;</a:t>
            </a:r>
            <a:endParaRPr sz="2500">
              <a:latin typeface="Calibri"/>
              <a:cs typeface="Calibri"/>
            </a:endParaRPr>
          </a:p>
          <a:p>
            <a:pPr marL="356870" marR="5080" indent="-344805">
              <a:lnSpc>
                <a:spcPts val="2690"/>
              </a:lnSpc>
              <a:spcBef>
                <a:spcPts val="660"/>
              </a:spcBef>
              <a:buAutoNum type="arabicPeriod"/>
              <a:tabLst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Compra </a:t>
            </a:r>
            <a:r>
              <a:rPr sz="2500" spc="-5" dirty="0">
                <a:latin typeface="Calibri"/>
                <a:cs typeface="Calibri"/>
              </a:rPr>
              <a:t>mais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 </a:t>
            </a:r>
            <a:r>
              <a:rPr sz="2500" spc="-15" dirty="0">
                <a:latin typeface="Calibri"/>
                <a:cs typeface="Calibri"/>
              </a:rPr>
              <a:t>outros</a:t>
            </a:r>
            <a:r>
              <a:rPr sz="2500" spc="-5" dirty="0">
                <a:latin typeface="Calibri"/>
                <a:cs typeface="Calibri"/>
              </a:rPr>
              <a:t> serviços 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produtos</a:t>
            </a:r>
            <a:r>
              <a:rPr sz="2500" spc="-5" dirty="0">
                <a:latin typeface="Calibri"/>
                <a:cs typeface="Calibri"/>
              </a:rPr>
              <a:t> da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mesma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empresa;</a:t>
            </a:r>
            <a:endParaRPr sz="2500">
              <a:latin typeface="Calibri"/>
              <a:cs typeface="Calibri"/>
            </a:endParaRPr>
          </a:p>
          <a:p>
            <a:pPr marL="356870" marR="81280" indent="-344805">
              <a:lnSpc>
                <a:spcPts val="2690"/>
              </a:lnSpc>
              <a:spcBef>
                <a:spcPts val="625"/>
              </a:spcBef>
              <a:buAutoNum type="arabicPeriod"/>
              <a:tabLst>
                <a:tab pos="357505" algn="l"/>
              </a:tabLst>
            </a:pPr>
            <a:r>
              <a:rPr sz="2500" spc="-15" dirty="0">
                <a:latin typeface="Calibri"/>
                <a:cs typeface="Calibri"/>
              </a:rPr>
              <a:t>Recomenda </a:t>
            </a:r>
            <a:r>
              <a:rPr sz="2500" spc="-5" dirty="0">
                <a:latin typeface="Calibri"/>
                <a:cs typeface="Calibri"/>
              </a:rPr>
              <a:t>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empresa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ou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seus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serviços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familiares,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amigos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conhecidos;</a:t>
            </a:r>
            <a:endParaRPr sz="2500">
              <a:latin typeface="Calibri"/>
              <a:cs typeface="Calibri"/>
            </a:endParaRPr>
          </a:p>
          <a:p>
            <a:pPr marL="356870" marR="241300" indent="-344805">
              <a:lnSpc>
                <a:spcPts val="2690"/>
              </a:lnSpc>
              <a:spcBef>
                <a:spcPts val="620"/>
              </a:spcBef>
              <a:buAutoNum type="arabicPeriod"/>
              <a:tabLst>
                <a:tab pos="357505" algn="l"/>
              </a:tabLst>
            </a:pPr>
            <a:r>
              <a:rPr sz="2500" spc="-75" dirty="0">
                <a:latin typeface="Calibri"/>
                <a:cs typeface="Calibri"/>
              </a:rPr>
              <a:t>Tem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uma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forte</a:t>
            </a:r>
            <a:r>
              <a:rPr sz="2500" spc="-10" dirty="0">
                <a:latin typeface="Calibri"/>
                <a:cs typeface="Calibri"/>
              </a:rPr>
              <a:t> resistência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à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mudança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para </a:t>
            </a:r>
            <a:r>
              <a:rPr sz="2500" spc="-5" dirty="0">
                <a:latin typeface="Calibri"/>
                <a:cs typeface="Calibri"/>
              </a:rPr>
              <a:t>serviços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ou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produtos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concorrentes.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Calibri"/>
              <a:cs typeface="Calibri"/>
            </a:endParaRPr>
          </a:p>
          <a:p>
            <a:pPr marL="356870" marR="262255" indent="8890">
              <a:lnSpc>
                <a:spcPts val="2710"/>
              </a:lnSpc>
            </a:pPr>
            <a:r>
              <a:rPr sz="2500" spc="-10" dirty="0">
                <a:latin typeface="Calibri"/>
                <a:cs typeface="Calibri"/>
              </a:rPr>
              <a:t>Fidelizar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clientes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significa criar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um</a:t>
            </a:r>
            <a:r>
              <a:rPr sz="2500" spc="40" dirty="0">
                <a:latin typeface="Calibri"/>
                <a:cs typeface="Calibri"/>
              </a:rPr>
              <a:t> </a:t>
            </a:r>
            <a:r>
              <a:rPr sz="2500" b="1" spc="-15" dirty="0">
                <a:latin typeface="Calibri"/>
                <a:cs typeface="Calibri"/>
              </a:rPr>
              <a:t>valor</a:t>
            </a:r>
            <a:r>
              <a:rPr sz="2500" b="1" spc="15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superior</a:t>
            </a:r>
            <a:r>
              <a:rPr sz="2500" b="1" spc="15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à </a:t>
            </a:r>
            <a:r>
              <a:rPr sz="2500" b="1" spc="-550" dirty="0">
                <a:latin typeface="Calibri"/>
                <a:cs typeface="Calibri"/>
              </a:rPr>
              <a:t> </a:t>
            </a:r>
            <a:r>
              <a:rPr sz="2500" b="1" spc="-20" dirty="0">
                <a:latin typeface="Calibri"/>
                <a:cs typeface="Calibri"/>
              </a:rPr>
              <a:t>satisfação</a:t>
            </a:r>
            <a:r>
              <a:rPr sz="2500" b="1" spc="6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pelo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 </a:t>
            </a:r>
            <a:r>
              <a:rPr sz="2500" spc="-10" dirty="0">
                <a:latin typeface="Calibri"/>
                <a:cs typeface="Calibri"/>
              </a:rPr>
              <a:t>um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produto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ou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um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serviço.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0564" y="1563700"/>
            <a:ext cx="7261859" cy="21297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66675">
              <a:lnSpc>
                <a:spcPct val="90000"/>
              </a:lnSpc>
              <a:spcBef>
                <a:spcPts val="459"/>
              </a:spcBef>
            </a:pPr>
            <a:r>
              <a:rPr sz="3000" dirty="0">
                <a:latin typeface="Calibri"/>
                <a:cs typeface="Calibri"/>
              </a:rPr>
              <a:t>A fidelidade </a:t>
            </a:r>
            <a:r>
              <a:rPr sz="3000" spc="-5" dirty="0">
                <a:latin typeface="Calibri"/>
                <a:cs typeface="Calibri"/>
              </a:rPr>
              <a:t>possui um </a:t>
            </a:r>
            <a:r>
              <a:rPr sz="3000" dirty="0">
                <a:latin typeface="Calibri"/>
                <a:cs typeface="Calibri"/>
              </a:rPr>
              <a:t>lado que </a:t>
            </a:r>
            <a:r>
              <a:rPr sz="3000" spc="-20" dirty="0">
                <a:latin typeface="Calibri"/>
                <a:cs typeface="Calibri"/>
              </a:rPr>
              <a:t>envolve 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ligação </a:t>
            </a:r>
            <a:r>
              <a:rPr sz="3000" dirty="0">
                <a:latin typeface="Calibri"/>
                <a:cs typeface="Calibri"/>
              </a:rPr>
              <a:t>emocional </a:t>
            </a:r>
            <a:r>
              <a:rPr sz="3000" spc="-10" dirty="0">
                <a:latin typeface="Calibri"/>
                <a:cs typeface="Calibri"/>
              </a:rPr>
              <a:t>com </a:t>
            </a:r>
            <a:r>
              <a:rPr sz="3000" dirty="0">
                <a:latin typeface="Calibri"/>
                <a:cs typeface="Calibri"/>
              </a:rPr>
              <a:t>um </a:t>
            </a:r>
            <a:r>
              <a:rPr sz="3000" spc="-15" dirty="0">
                <a:latin typeface="Calibri"/>
                <a:cs typeface="Calibri"/>
              </a:rPr>
              <a:t>produto, </a:t>
            </a:r>
            <a:r>
              <a:rPr sz="3000" spc="-5" dirty="0">
                <a:latin typeface="Calibri"/>
                <a:cs typeface="Calibri"/>
              </a:rPr>
              <a:t>serviço ou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marca. </a:t>
            </a:r>
            <a:r>
              <a:rPr sz="3000" spc="-15" dirty="0">
                <a:latin typeface="Calibri"/>
                <a:cs typeface="Calibri"/>
              </a:rPr>
              <a:t>Este </a:t>
            </a:r>
            <a:r>
              <a:rPr sz="3000" dirty="0">
                <a:latin typeface="Calibri"/>
                <a:cs typeface="Calibri"/>
              </a:rPr>
              <a:t>tipo de fidelidade é mais </a:t>
            </a:r>
            <a:r>
              <a:rPr sz="3000" spc="-5" dirty="0">
                <a:latin typeface="Calibri"/>
                <a:cs typeface="Calibri"/>
              </a:rPr>
              <a:t>difícil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conquistar, </a:t>
            </a:r>
            <a:r>
              <a:rPr sz="3000" spc="-10" dirty="0">
                <a:latin typeface="Calibri"/>
                <a:cs typeface="Calibri"/>
              </a:rPr>
              <a:t>porém </a:t>
            </a:r>
            <a:r>
              <a:rPr sz="3000" dirty="0">
                <a:latin typeface="Calibri"/>
                <a:cs typeface="Calibri"/>
              </a:rPr>
              <a:t>é a mais </a:t>
            </a:r>
            <a:r>
              <a:rPr sz="3000" spc="-5" dirty="0">
                <a:latin typeface="Calibri"/>
                <a:cs typeface="Calibri"/>
              </a:rPr>
              <a:t>desejada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20" dirty="0">
                <a:latin typeface="Calibri"/>
                <a:cs typeface="Calibri"/>
              </a:rPr>
              <a:t>está 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ligado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fatores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subjetivos.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Ex: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Harley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Davidson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0725" y="4095750"/>
            <a:ext cx="1704975" cy="22764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6665" y="3604005"/>
            <a:ext cx="2947466" cy="27452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C999DA2-94A3-2BCD-97AF-D6957D19237A}"/>
              </a:ext>
            </a:extLst>
          </p:cNvPr>
          <p:cNvSpPr txBox="1"/>
          <p:nvPr/>
        </p:nvSpPr>
        <p:spPr>
          <a:xfrm>
            <a:off x="810564" y="4953000"/>
            <a:ext cx="2009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Vídeo do </a:t>
            </a:r>
            <a:r>
              <a:rPr lang="pt-BR" dirty="0" err="1"/>
              <a:t>test</a:t>
            </a:r>
            <a:r>
              <a:rPr lang="pt-BR" dirty="0"/>
              <a:t> drive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15516"/>
            <a:ext cx="7017384" cy="3989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8890">
              <a:lnSpc>
                <a:spcPct val="100000"/>
              </a:lnSpc>
              <a:spcBef>
                <a:spcPts val="95"/>
              </a:spcBef>
            </a:pPr>
            <a:r>
              <a:rPr sz="2500" spc="-35" dirty="0">
                <a:latin typeface="Calibri"/>
                <a:cs typeface="Calibri"/>
              </a:rPr>
              <a:t>Também </a:t>
            </a:r>
            <a:r>
              <a:rPr sz="2500" spc="-20" dirty="0">
                <a:latin typeface="Calibri"/>
                <a:cs typeface="Calibri"/>
              </a:rPr>
              <a:t>existe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dirty="0">
                <a:latin typeface="Calibri"/>
                <a:cs typeface="Calibri"/>
              </a:rPr>
              <a:t>fidelidade </a:t>
            </a:r>
            <a:r>
              <a:rPr sz="2500" spc="-5" dirty="0">
                <a:latin typeface="Calibri"/>
                <a:cs typeface="Calibri"/>
              </a:rPr>
              <a:t>que </a:t>
            </a:r>
            <a:r>
              <a:rPr sz="2500" spc="-10" dirty="0">
                <a:latin typeface="Calibri"/>
                <a:cs typeface="Calibri"/>
              </a:rPr>
              <a:t>está ligada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spc="-20" dirty="0">
                <a:latin typeface="Calibri"/>
                <a:cs typeface="Calibri"/>
              </a:rPr>
              <a:t>fatores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objetivos: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Localidade;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Conveniência;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Alto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custo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troca;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57505" algn="l"/>
              </a:tabLst>
            </a:pPr>
            <a:r>
              <a:rPr sz="2500" spc="-10" dirty="0">
                <a:latin typeface="Calibri"/>
                <a:cs typeface="Calibri"/>
              </a:rPr>
              <a:t>Alto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custo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pesquisa;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57505" algn="l"/>
              </a:tabLst>
            </a:pPr>
            <a:r>
              <a:rPr sz="2500" spc="-20" dirty="0">
                <a:latin typeface="Calibri"/>
                <a:cs typeface="Calibri"/>
              </a:rPr>
              <a:t>Falta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opção;</a:t>
            </a:r>
            <a:endParaRPr sz="25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357505" algn="l"/>
              </a:tabLst>
            </a:pPr>
            <a:r>
              <a:rPr sz="2500" spc="-5" dirty="0">
                <a:latin typeface="Calibri"/>
                <a:cs typeface="Calibri"/>
              </a:rPr>
              <a:t>Incentivo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(programas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 fidelização).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2276" y="2276475"/>
            <a:ext cx="3667125" cy="27432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2371" y="4096511"/>
            <a:ext cx="2738628" cy="268833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2742" y="1259269"/>
            <a:ext cx="7595870" cy="450786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000" spc="-5" dirty="0">
                <a:latin typeface="Calibri"/>
                <a:cs typeface="Calibri"/>
              </a:rPr>
              <a:t>Benefícios</a:t>
            </a:r>
            <a:endParaRPr sz="30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Quanto </a:t>
            </a:r>
            <a:r>
              <a:rPr sz="3000" dirty="0">
                <a:latin typeface="Calibri"/>
                <a:cs typeface="Calibri"/>
              </a:rPr>
              <a:t>mais o </a:t>
            </a:r>
            <a:r>
              <a:rPr sz="3000" spc="-10" dirty="0">
                <a:latin typeface="Calibri"/>
                <a:cs typeface="Calibri"/>
              </a:rPr>
              <a:t>cliente percebe </a:t>
            </a:r>
            <a:r>
              <a:rPr sz="3000" dirty="0">
                <a:latin typeface="Calibri"/>
                <a:cs typeface="Calibri"/>
              </a:rPr>
              <a:t>que a </a:t>
            </a:r>
            <a:r>
              <a:rPr sz="3000" spc="-5" dirty="0">
                <a:latin typeface="Calibri"/>
                <a:cs typeface="Calibri"/>
              </a:rPr>
              <a:t>empresa </a:t>
            </a:r>
            <a:r>
              <a:rPr sz="3000" dirty="0">
                <a:latin typeface="Calibri"/>
                <a:cs typeface="Calibri"/>
              </a:rPr>
              <a:t> sabe </a:t>
            </a:r>
            <a:r>
              <a:rPr sz="3000" spc="-10" dirty="0">
                <a:latin typeface="Calibri"/>
                <a:cs typeface="Calibri"/>
              </a:rPr>
              <a:t>reconhecer </a:t>
            </a:r>
            <a:r>
              <a:rPr sz="3000" dirty="0">
                <a:latin typeface="Calibri"/>
                <a:cs typeface="Calibri"/>
              </a:rPr>
              <a:t>suas </a:t>
            </a:r>
            <a:r>
              <a:rPr sz="3000" spc="-5" dirty="0">
                <a:latin typeface="Calibri"/>
                <a:cs typeface="Calibri"/>
              </a:rPr>
              <a:t>necessidades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5" dirty="0">
                <a:latin typeface="Calibri"/>
                <a:cs typeface="Calibri"/>
              </a:rPr>
              <a:t>entregar </a:t>
            </a:r>
            <a:r>
              <a:rPr sz="3000" spc="-10" dirty="0">
                <a:latin typeface="Calibri"/>
                <a:cs typeface="Calibri"/>
              </a:rPr>
              <a:t> produtos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5" dirty="0">
                <a:latin typeface="Calibri"/>
                <a:cs typeface="Calibri"/>
              </a:rPr>
              <a:t>serviços </a:t>
            </a:r>
            <a:r>
              <a:rPr sz="3000" spc="-10" dirty="0">
                <a:latin typeface="Calibri"/>
                <a:cs typeface="Calibri"/>
              </a:rPr>
              <a:t>compatíveis com </a:t>
            </a:r>
            <a:r>
              <a:rPr sz="3000" dirty="0">
                <a:latin typeface="Calibri"/>
                <a:cs typeface="Calibri"/>
              </a:rPr>
              <a:t>as </a:t>
            </a:r>
            <a:r>
              <a:rPr sz="3000" spc="-5" dirty="0">
                <a:latin typeface="Calibri"/>
                <a:cs typeface="Calibri"/>
              </a:rPr>
              <a:t>suas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características,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mais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cliente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dá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informações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seu </a:t>
            </a:r>
            <a:r>
              <a:rPr sz="3000" spc="-10" dirty="0">
                <a:latin typeface="Calibri"/>
                <a:cs typeface="Calibri"/>
              </a:rPr>
              <a:t>respeito. Quanto </a:t>
            </a:r>
            <a:r>
              <a:rPr sz="3000" dirty="0">
                <a:latin typeface="Calibri"/>
                <a:cs typeface="Calibri"/>
              </a:rPr>
              <a:t>mais </a:t>
            </a:r>
            <a:r>
              <a:rPr sz="3000" spc="-15" dirty="0">
                <a:latin typeface="Calibri"/>
                <a:cs typeface="Calibri"/>
              </a:rPr>
              <a:t>informações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empresa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tem,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maior a</a:t>
            </a:r>
            <a:endParaRPr sz="3000">
              <a:latin typeface="Calibri"/>
              <a:cs typeface="Calibri"/>
            </a:endParaRPr>
          </a:p>
          <a:p>
            <a:pPr marL="353695" marR="2325370">
              <a:lnSpc>
                <a:spcPct val="120100"/>
              </a:lnSpc>
              <a:spcBef>
                <a:spcPts val="5"/>
              </a:spcBef>
            </a:pPr>
            <a:r>
              <a:rPr sz="3000" spc="-5" dirty="0">
                <a:latin typeface="Calibri"/>
                <a:cs typeface="Calibri"/>
              </a:rPr>
              <a:t>capacidade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reconhecer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privilegiar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lucrativos.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0004" y="4951979"/>
            <a:ext cx="1768771" cy="17850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278128"/>
            <a:ext cx="7007859" cy="450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Benefícios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SzPct val="96666"/>
              <a:buFont typeface="Wingdings"/>
              <a:buChar char=""/>
              <a:tabLst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Custa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menos</a:t>
            </a:r>
            <a:r>
              <a:rPr sz="3000" spc="-10" dirty="0">
                <a:latin typeface="Calibri"/>
                <a:cs typeface="Calibri"/>
              </a:rPr>
              <a:t> manter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atuais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obter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novos.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"/>
            </a:pPr>
            <a:endParaRPr sz="4100">
              <a:latin typeface="Calibri"/>
              <a:cs typeface="Calibri"/>
            </a:endParaRPr>
          </a:p>
          <a:p>
            <a:pPr marL="356870" marR="18415" indent="-344805">
              <a:lnSpc>
                <a:spcPct val="100000"/>
              </a:lnSpc>
              <a:buSzPct val="96666"/>
              <a:buFont typeface="Wingdings"/>
              <a:buChar char=""/>
              <a:tabLst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Novos </a:t>
            </a:r>
            <a:r>
              <a:rPr sz="3000" spc="-5" dirty="0">
                <a:latin typeface="Calibri"/>
                <a:cs typeface="Calibri"/>
              </a:rPr>
              <a:t>clientes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são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atraídos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por </a:t>
            </a:r>
            <a:r>
              <a:rPr sz="3000" spc="-10" dirty="0">
                <a:latin typeface="Calibri"/>
                <a:cs typeface="Calibri"/>
              </a:rPr>
              <a:t>promoções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15" dirty="0">
                <a:latin typeface="Calibri"/>
                <a:cs typeface="Calibri"/>
              </a:rPr>
              <a:t>preços </a:t>
            </a:r>
            <a:r>
              <a:rPr sz="3000" spc="-5" dirty="0">
                <a:latin typeface="Calibri"/>
                <a:cs typeface="Calibri"/>
              </a:rPr>
              <a:t>ou </a:t>
            </a:r>
            <a:r>
              <a:rPr sz="3000" spc="-10" dirty="0">
                <a:latin typeface="Calibri"/>
                <a:cs typeface="Calibri"/>
              </a:rPr>
              <a:t>outros </a:t>
            </a:r>
            <a:r>
              <a:rPr sz="3000" spc="-5" dirty="0">
                <a:latin typeface="Calibri"/>
                <a:cs typeface="Calibri"/>
              </a:rPr>
              <a:t>incentivos; </a:t>
            </a:r>
            <a:r>
              <a:rPr sz="3000" spc="-20" dirty="0">
                <a:latin typeface="Calibri"/>
                <a:cs typeface="Calibri"/>
              </a:rPr>
              <a:t>entretanto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essas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pessoas</a:t>
            </a:r>
            <a:r>
              <a:rPr sz="3000" spc="-5" dirty="0">
                <a:latin typeface="Calibri"/>
                <a:cs typeface="Calibri"/>
              </a:rPr>
              <a:t> se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vão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tão</a:t>
            </a:r>
            <a:r>
              <a:rPr sz="3000" spc="-5" dirty="0">
                <a:latin typeface="Calibri"/>
                <a:cs typeface="Calibri"/>
              </a:rPr>
              <a:t> logo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outros 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concorrentes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ofereçam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outros </a:t>
            </a:r>
            <a:r>
              <a:rPr sz="3000" spc="-5" dirty="0">
                <a:latin typeface="Calibri"/>
                <a:cs typeface="Calibri"/>
              </a:rPr>
              <a:t>incentivos.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09420"/>
            <a:ext cx="776605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28270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O </a:t>
            </a:r>
            <a:r>
              <a:rPr sz="3000" spc="-5" dirty="0">
                <a:latin typeface="Calibri"/>
                <a:cs typeface="Calibri"/>
              </a:rPr>
              <a:t>século 18 </a:t>
            </a:r>
            <a:r>
              <a:rPr sz="3000" spc="-10" dirty="0">
                <a:latin typeface="Calibri"/>
                <a:cs typeface="Calibri"/>
              </a:rPr>
              <a:t>evoluiu </a:t>
            </a:r>
            <a:r>
              <a:rPr sz="3000" spc="-20" dirty="0">
                <a:latin typeface="Calibri"/>
                <a:cs typeface="Calibri"/>
              </a:rPr>
              <a:t>para </a:t>
            </a:r>
            <a:r>
              <a:rPr sz="3000" spc="-10" dirty="0">
                <a:latin typeface="Calibri"/>
                <a:cs typeface="Calibri"/>
              </a:rPr>
              <a:t>“Produção </a:t>
            </a:r>
            <a:r>
              <a:rPr sz="3000" spc="-5" dirty="0">
                <a:latin typeface="Calibri"/>
                <a:cs typeface="Calibri"/>
              </a:rPr>
              <a:t>por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encomenda”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,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os </a:t>
            </a:r>
            <a:r>
              <a:rPr sz="3000" spc="-10" dirty="0">
                <a:latin typeface="Calibri"/>
                <a:cs typeface="Calibri"/>
              </a:rPr>
              <a:t>fregueses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ditavam</a:t>
            </a:r>
            <a:r>
              <a:rPr sz="3000" dirty="0">
                <a:latin typeface="Calibri"/>
                <a:cs typeface="Calibri"/>
              </a:rPr>
              <a:t> as</a:t>
            </a:r>
            <a:endParaRPr sz="3000">
              <a:latin typeface="Calibri"/>
              <a:cs typeface="Calibri"/>
            </a:endParaRPr>
          </a:p>
          <a:p>
            <a:pPr marL="356870" marR="5080">
              <a:lnSpc>
                <a:spcPct val="100000"/>
              </a:lnSpc>
              <a:spcBef>
                <a:spcPts val="5"/>
              </a:spcBef>
            </a:pPr>
            <a:r>
              <a:rPr sz="3000" spc="-15" dirty="0">
                <a:latin typeface="Calibri"/>
                <a:cs typeface="Calibri"/>
              </a:rPr>
              <a:t>características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produto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era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produzido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forma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artesanal.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1820" y="4221086"/>
            <a:ext cx="2847975" cy="16097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93920"/>
            <a:ext cx="8056880" cy="48926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100" spc="-10" dirty="0">
                <a:latin typeface="Calibri"/>
                <a:cs typeface="Calibri"/>
              </a:rPr>
              <a:t>Facilitadores</a:t>
            </a:r>
            <a:endParaRPr sz="2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100" spc="-10" dirty="0">
                <a:latin typeface="Calibri"/>
                <a:cs typeface="Calibri"/>
              </a:rPr>
              <a:t>Atender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às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necessidades</a:t>
            </a:r>
            <a:r>
              <a:rPr sz="2100" spc="-5" dirty="0">
                <a:latin typeface="Calibri"/>
                <a:cs typeface="Calibri"/>
              </a:rPr>
              <a:t> dos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atuais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clientes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é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mais</a:t>
            </a:r>
            <a:r>
              <a:rPr sz="2100" spc="-10" dirty="0">
                <a:latin typeface="Calibri"/>
                <a:cs typeface="Calibri"/>
              </a:rPr>
              <a:t> fácil,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porque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se</a:t>
            </a:r>
            <a:endParaRPr sz="21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100" spc="-5" dirty="0">
                <a:latin typeface="Calibri"/>
                <a:cs typeface="Calibri"/>
              </a:rPr>
              <a:t>sabe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quem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são,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onde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estão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quais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as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suas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necessidades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Calibri"/>
              <a:cs typeface="Calibri"/>
            </a:endParaRPr>
          </a:p>
          <a:p>
            <a:pPr marL="356870" marR="26670" indent="-344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100" spc="5" dirty="0">
                <a:latin typeface="Calibri"/>
                <a:cs typeface="Calibri"/>
              </a:rPr>
              <a:t>A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empresa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deve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estar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munida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tecnologia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adequada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que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forneça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aos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empregados, facilmente </a:t>
            </a:r>
            <a:r>
              <a:rPr sz="2100" spc="5" dirty="0">
                <a:latin typeface="Calibri"/>
                <a:cs typeface="Calibri"/>
              </a:rPr>
              <a:t>e </a:t>
            </a:r>
            <a:r>
              <a:rPr sz="2100" spc="-10" dirty="0">
                <a:latin typeface="Calibri"/>
                <a:cs typeface="Calibri"/>
              </a:rPr>
              <a:t>com rapidez, </a:t>
            </a:r>
            <a:r>
              <a:rPr sz="2100" spc="5" dirty="0">
                <a:latin typeface="Calibri"/>
                <a:cs typeface="Calibri"/>
              </a:rPr>
              <a:t>a </a:t>
            </a:r>
            <a:r>
              <a:rPr sz="2100" spc="-10" dirty="0">
                <a:latin typeface="Calibri"/>
                <a:cs typeface="Calibri"/>
              </a:rPr>
              <a:t>informação </a:t>
            </a:r>
            <a:r>
              <a:rPr sz="2100" dirty="0">
                <a:latin typeface="Calibri"/>
                <a:cs typeface="Calibri"/>
              </a:rPr>
              <a:t>de que </a:t>
            </a:r>
            <a:r>
              <a:rPr sz="2100" spc="5" dirty="0">
                <a:latin typeface="Calibri"/>
                <a:cs typeface="Calibri"/>
              </a:rPr>
              <a:t>eles 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precisam.</a:t>
            </a:r>
            <a:r>
              <a:rPr sz="2100" dirty="0">
                <a:latin typeface="Calibri"/>
                <a:cs typeface="Calibri"/>
              </a:rPr>
              <a:t> Seja ela </a:t>
            </a:r>
            <a:r>
              <a:rPr sz="2100" spc="5" dirty="0">
                <a:latin typeface="Calibri"/>
                <a:cs typeface="Calibri"/>
              </a:rPr>
              <a:t>um </a:t>
            </a:r>
            <a:r>
              <a:rPr sz="2100" spc="-10" dirty="0">
                <a:latin typeface="Calibri"/>
                <a:cs typeface="Calibri"/>
              </a:rPr>
              <a:t>registro </a:t>
            </a:r>
            <a:r>
              <a:rPr sz="2100" dirty="0">
                <a:latin typeface="Calibri"/>
                <a:cs typeface="Calibri"/>
              </a:rPr>
              <a:t>de </a:t>
            </a:r>
            <a:r>
              <a:rPr sz="2100" spc="5" dirty="0">
                <a:latin typeface="Calibri"/>
                <a:cs typeface="Calibri"/>
              </a:rPr>
              <a:t>um </a:t>
            </a:r>
            <a:r>
              <a:rPr sz="2100" spc="-10" dirty="0">
                <a:latin typeface="Calibri"/>
                <a:cs typeface="Calibri"/>
              </a:rPr>
              <a:t>cliente, informação </a:t>
            </a:r>
            <a:r>
              <a:rPr sz="2100" spc="-5" dirty="0">
                <a:latin typeface="Calibri"/>
                <a:cs typeface="Calibri"/>
              </a:rPr>
              <a:t>sobre 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produtos, opções para compra, </a:t>
            </a:r>
            <a:r>
              <a:rPr sz="2100" dirty="0">
                <a:latin typeface="Calibri"/>
                <a:cs typeface="Calibri"/>
              </a:rPr>
              <a:t>ou </a:t>
            </a:r>
            <a:r>
              <a:rPr sz="2100" spc="-10" dirty="0">
                <a:latin typeface="Calibri"/>
                <a:cs typeface="Calibri"/>
              </a:rPr>
              <a:t>formas </a:t>
            </a:r>
            <a:r>
              <a:rPr sz="2100" dirty="0">
                <a:latin typeface="Calibri"/>
                <a:cs typeface="Calibri"/>
              </a:rPr>
              <a:t>de </a:t>
            </a:r>
            <a:r>
              <a:rPr sz="2100" spc="-5" dirty="0">
                <a:latin typeface="Calibri"/>
                <a:cs typeface="Calibri"/>
              </a:rPr>
              <a:t>resolução </a:t>
            </a:r>
            <a:r>
              <a:rPr sz="2100" dirty="0">
                <a:latin typeface="Calibri"/>
                <a:cs typeface="Calibri"/>
              </a:rPr>
              <a:t>de um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problema.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85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100" spc="-25" dirty="0">
                <a:latin typeface="Calibri"/>
                <a:cs typeface="Calibri"/>
              </a:rPr>
              <a:t>Para </a:t>
            </a:r>
            <a:r>
              <a:rPr sz="2100" spc="-10" dirty="0">
                <a:latin typeface="Calibri"/>
                <a:cs typeface="Calibri"/>
              </a:rPr>
              <a:t>construir </a:t>
            </a:r>
            <a:r>
              <a:rPr sz="2100" spc="5" dirty="0">
                <a:latin typeface="Calibri"/>
                <a:cs typeface="Calibri"/>
              </a:rPr>
              <a:t>a </a:t>
            </a:r>
            <a:r>
              <a:rPr sz="2100" spc="-5" dirty="0">
                <a:latin typeface="Calibri"/>
                <a:cs typeface="Calibri"/>
              </a:rPr>
              <a:t>fidelização </a:t>
            </a:r>
            <a:r>
              <a:rPr sz="2100" spc="5" dirty="0">
                <a:latin typeface="Calibri"/>
                <a:cs typeface="Calibri"/>
              </a:rPr>
              <a:t>é </a:t>
            </a:r>
            <a:r>
              <a:rPr sz="2100" dirty="0">
                <a:latin typeface="Calibri"/>
                <a:cs typeface="Calibri"/>
              </a:rPr>
              <a:t>essencial </a:t>
            </a:r>
            <a:r>
              <a:rPr sz="2100" spc="-5" dirty="0">
                <a:latin typeface="Calibri"/>
                <a:cs typeface="Calibri"/>
              </a:rPr>
              <a:t>entender </a:t>
            </a:r>
            <a:r>
              <a:rPr sz="2100" spc="5" dirty="0">
                <a:latin typeface="Calibri"/>
                <a:cs typeface="Calibri"/>
              </a:rPr>
              <a:t>as </a:t>
            </a:r>
            <a:r>
              <a:rPr sz="2100" dirty="0">
                <a:latin typeface="Calibri"/>
                <a:cs typeface="Calibri"/>
              </a:rPr>
              <a:t>necessidades,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desejos </a:t>
            </a:r>
            <a:r>
              <a:rPr sz="2100" spc="5" dirty="0">
                <a:latin typeface="Calibri"/>
                <a:cs typeface="Calibri"/>
              </a:rPr>
              <a:t>e </a:t>
            </a:r>
            <a:r>
              <a:rPr sz="2100" spc="-5" dirty="0">
                <a:latin typeface="Calibri"/>
                <a:cs typeface="Calibri"/>
              </a:rPr>
              <a:t>valores, pois </a:t>
            </a:r>
            <a:r>
              <a:rPr sz="2100" spc="-15" dirty="0">
                <a:latin typeface="Calibri"/>
                <a:cs typeface="Calibri"/>
              </a:rPr>
              <a:t>constantemente </a:t>
            </a:r>
            <a:r>
              <a:rPr sz="2100" spc="5" dirty="0">
                <a:latin typeface="Calibri"/>
                <a:cs typeface="Calibri"/>
              </a:rPr>
              <a:t>a </a:t>
            </a:r>
            <a:r>
              <a:rPr sz="2100" spc="-10" dirty="0">
                <a:latin typeface="Calibri"/>
                <a:cs typeface="Calibri"/>
              </a:rPr>
              <a:t>comunicação </a:t>
            </a:r>
            <a:r>
              <a:rPr sz="2100" spc="-5" dirty="0">
                <a:latin typeface="Calibri"/>
                <a:cs typeface="Calibri"/>
              </a:rPr>
              <a:t>deve </a:t>
            </a:r>
            <a:r>
              <a:rPr sz="2100" spc="-15" dirty="0">
                <a:latin typeface="Calibri"/>
                <a:cs typeface="Calibri"/>
              </a:rPr>
              <a:t>reforçar </a:t>
            </a:r>
            <a:r>
              <a:rPr sz="2100" spc="5" dirty="0">
                <a:latin typeface="Calibri"/>
                <a:cs typeface="Calibri"/>
              </a:rPr>
              <a:t>a 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percepção </a:t>
            </a:r>
            <a:r>
              <a:rPr sz="2100" spc="-10" dirty="0">
                <a:latin typeface="Calibri"/>
                <a:cs typeface="Calibri"/>
              </a:rPr>
              <a:t>sobre </a:t>
            </a:r>
            <a:r>
              <a:rPr sz="2100" spc="5" dirty="0">
                <a:latin typeface="Calibri"/>
                <a:cs typeface="Calibri"/>
              </a:rPr>
              <a:t>o </a:t>
            </a:r>
            <a:r>
              <a:rPr sz="2100" spc="-10" dirty="0">
                <a:latin typeface="Calibri"/>
                <a:cs typeface="Calibri"/>
              </a:rPr>
              <a:t>produto </a:t>
            </a:r>
            <a:r>
              <a:rPr sz="2100" dirty="0">
                <a:latin typeface="Calibri"/>
                <a:cs typeface="Calibri"/>
              </a:rPr>
              <a:t>ou </a:t>
            </a:r>
            <a:r>
              <a:rPr sz="2100" spc="-5" dirty="0">
                <a:latin typeface="Calibri"/>
                <a:cs typeface="Calibri"/>
              </a:rPr>
              <a:t>serviço, </a:t>
            </a:r>
            <a:r>
              <a:rPr sz="2100" spc="-10" dirty="0">
                <a:latin typeface="Calibri"/>
                <a:cs typeface="Calibri"/>
              </a:rPr>
              <a:t>com </a:t>
            </a:r>
            <a:r>
              <a:rPr sz="2100" spc="5" dirty="0">
                <a:latin typeface="Calibri"/>
                <a:cs typeface="Calibri"/>
              </a:rPr>
              <a:t>a </a:t>
            </a:r>
            <a:r>
              <a:rPr sz="2100" spc="-5" dirty="0">
                <a:latin typeface="Calibri"/>
                <a:cs typeface="Calibri"/>
              </a:rPr>
              <a:t>mensagem certa, </a:t>
            </a:r>
            <a:r>
              <a:rPr sz="2100" dirty="0">
                <a:latin typeface="Calibri"/>
                <a:cs typeface="Calibri"/>
              </a:rPr>
              <a:t>na </a:t>
            </a:r>
            <a:r>
              <a:rPr sz="2100" spc="-15" dirty="0">
                <a:latin typeface="Calibri"/>
                <a:cs typeface="Calibri"/>
              </a:rPr>
              <a:t>hora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certa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376248"/>
            <a:ext cx="7666990" cy="8947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6870" marR="5080" indent="-344805">
              <a:lnSpc>
                <a:spcPts val="3240"/>
              </a:lnSpc>
              <a:spcBef>
                <a:spcPts val="509"/>
              </a:spcBef>
            </a:pP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relacionamento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clientes?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4537" y="2492375"/>
            <a:ext cx="6420485" cy="4110354"/>
            <a:chOff x="744537" y="2492375"/>
            <a:chExt cx="6420485" cy="41103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537" y="2492375"/>
              <a:ext cx="1885950" cy="2438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6981" y="3641820"/>
              <a:ext cx="1861000" cy="12817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8361" y="4941887"/>
              <a:ext cx="1696563" cy="1295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7376" y="4149788"/>
              <a:ext cx="1057275" cy="10556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0126" y="4941887"/>
              <a:ext cx="1584325" cy="11890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7601" y="5876925"/>
              <a:ext cx="2016125" cy="72548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25265" y="2610835"/>
            <a:ext cx="2332439" cy="5392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1582" y="2565400"/>
            <a:ext cx="2286767" cy="65087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580126" y="3471862"/>
            <a:ext cx="3135630" cy="1122680"/>
            <a:chOff x="5580126" y="3471862"/>
            <a:chExt cx="3135630" cy="112268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9725" y="3770971"/>
              <a:ext cx="2025433" cy="8232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0126" y="3471862"/>
              <a:ext cx="1152525" cy="820737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7750" y="5445125"/>
            <a:ext cx="1457325" cy="7715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80351" y="4652962"/>
            <a:ext cx="1295400" cy="94615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601" y="3644836"/>
            <a:ext cx="4464050" cy="29544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448561"/>
            <a:ext cx="7994015" cy="23126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6870" marR="332740" indent="-344805">
              <a:lnSpc>
                <a:spcPts val="3240"/>
              </a:lnSpc>
              <a:spcBef>
                <a:spcPts val="505"/>
              </a:spcBef>
              <a:tabLst>
                <a:tab pos="1802130" algn="l"/>
              </a:tabLst>
            </a:pP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relacionamento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clientes,	</a:t>
            </a:r>
            <a:r>
              <a:rPr sz="3000" spc="-10" dirty="0">
                <a:latin typeface="Calibri"/>
                <a:cs typeface="Calibri"/>
              </a:rPr>
              <a:t>porque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não?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Calibri"/>
              <a:cs typeface="Calibri"/>
            </a:endParaRPr>
          </a:p>
          <a:p>
            <a:pPr marL="356870" marR="5080" indent="-344805">
              <a:lnSpc>
                <a:spcPts val="324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Segundo dados da </a:t>
            </a:r>
            <a:r>
              <a:rPr sz="3000" spc="-10" dirty="0">
                <a:latin typeface="Calibri"/>
                <a:cs typeface="Calibri"/>
              </a:rPr>
              <a:t>ComScore existiam </a:t>
            </a:r>
            <a:r>
              <a:rPr sz="3000" spc="-5" dirty="0">
                <a:latin typeface="Calibri"/>
                <a:cs typeface="Calibri"/>
              </a:rPr>
              <a:t>73 </a:t>
            </a:r>
            <a:r>
              <a:rPr sz="3000" dirty="0">
                <a:latin typeface="Calibri"/>
                <a:cs typeface="Calibri"/>
              </a:rPr>
              <a:t>milhões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usuários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Internet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no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Brasil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em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Mai/10.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4057650"/>
            <a:ext cx="4410075" cy="27908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278128"/>
            <a:ext cx="8065770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404495" indent="-344805">
              <a:lnSpc>
                <a:spcPct val="100000"/>
              </a:lnSpc>
              <a:spcBef>
                <a:spcPts val="100"/>
              </a:spcBef>
              <a:tabLst>
                <a:tab pos="1802130" algn="l"/>
              </a:tabLst>
            </a:pP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relacionamento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clientes,	</a:t>
            </a:r>
            <a:r>
              <a:rPr sz="3000" spc="-10" dirty="0">
                <a:latin typeface="Calibri"/>
                <a:cs typeface="Calibri"/>
              </a:rPr>
              <a:t>porque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não?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Nesta </a:t>
            </a:r>
            <a:r>
              <a:rPr sz="3000" dirty="0">
                <a:latin typeface="Calibri"/>
                <a:cs typeface="Calibri"/>
              </a:rPr>
              <a:t>mesma pesquisa </a:t>
            </a:r>
            <a:r>
              <a:rPr sz="3000" spc="-30" dirty="0">
                <a:latin typeface="Calibri"/>
                <a:cs typeface="Calibri"/>
              </a:rPr>
              <a:t>foi </a:t>
            </a:r>
            <a:r>
              <a:rPr sz="3000" spc="-5" dirty="0">
                <a:latin typeface="Calibri"/>
                <a:cs typeface="Calibri"/>
              </a:rPr>
              <a:t>identificado </a:t>
            </a:r>
            <a:r>
              <a:rPr sz="3000" dirty="0">
                <a:latin typeface="Calibri"/>
                <a:cs typeface="Calibri"/>
              </a:rPr>
              <a:t>que </a:t>
            </a:r>
            <a:r>
              <a:rPr sz="3000" spc="-10" dirty="0">
                <a:latin typeface="Calibri"/>
                <a:cs typeface="Calibri"/>
              </a:rPr>
              <a:t>58% </a:t>
            </a:r>
            <a:r>
              <a:rPr sz="3000" spc="-5" dirty="0">
                <a:latin typeface="Calibri"/>
                <a:cs typeface="Calibri"/>
              </a:rPr>
              <a:t> dos </a:t>
            </a:r>
            <a:r>
              <a:rPr sz="3000" spc="-15" dirty="0">
                <a:latin typeface="Calibri"/>
                <a:cs typeface="Calibri"/>
              </a:rPr>
              <a:t>entrevistados </a:t>
            </a:r>
            <a:r>
              <a:rPr sz="3000" spc="-10" dirty="0">
                <a:latin typeface="Calibri"/>
                <a:cs typeface="Calibri"/>
              </a:rPr>
              <a:t>sobre </a:t>
            </a:r>
            <a:r>
              <a:rPr sz="3000" spc="-5" dirty="0">
                <a:latin typeface="Calibri"/>
                <a:cs typeface="Calibri"/>
              </a:rPr>
              <a:t>perfil do </a:t>
            </a:r>
            <a:r>
              <a:rPr sz="3000" spc="-10" dirty="0">
                <a:latin typeface="Calibri"/>
                <a:cs typeface="Calibri"/>
              </a:rPr>
              <a:t>usuário, </a:t>
            </a:r>
            <a:r>
              <a:rPr sz="3000" spc="-5" dirty="0">
                <a:latin typeface="Calibri"/>
                <a:cs typeface="Calibri"/>
              </a:rPr>
              <a:t>utilizam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internet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ao </a:t>
            </a:r>
            <a:r>
              <a:rPr sz="3000" spc="-5" dirty="0">
                <a:latin typeface="Calibri"/>
                <a:cs typeface="Calibri"/>
              </a:rPr>
              <a:t>menos uma </a:t>
            </a:r>
            <a:r>
              <a:rPr sz="3000" spc="-25" dirty="0">
                <a:latin typeface="Calibri"/>
                <a:cs typeface="Calibri"/>
              </a:rPr>
              <a:t>vez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ao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dia.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133983"/>
            <a:ext cx="7666355" cy="347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tabLst>
                <a:tab pos="1802130" algn="l"/>
              </a:tabLst>
            </a:pP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relacionamento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clientes,	</a:t>
            </a:r>
            <a:r>
              <a:rPr sz="3000" spc="-10" dirty="0">
                <a:latin typeface="Calibri"/>
                <a:cs typeface="Calibri"/>
              </a:rPr>
              <a:t>porque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não?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Calibri"/>
              <a:cs typeface="Calibri"/>
            </a:endParaRPr>
          </a:p>
          <a:p>
            <a:pPr marL="356870" marR="8763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  <a:tab pos="6336030" algn="l"/>
              </a:tabLst>
            </a:pP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estudo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da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consultoria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Nielsen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foi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feito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com </a:t>
            </a:r>
            <a:r>
              <a:rPr sz="2500" spc="-5" dirty="0">
                <a:latin typeface="Calibri"/>
                <a:cs typeface="Calibri"/>
              </a:rPr>
              <a:t>10</a:t>
            </a:r>
            <a:r>
              <a:rPr sz="2500" dirty="0">
                <a:latin typeface="Calibri"/>
                <a:cs typeface="Calibri"/>
              </a:rPr>
              <a:t> países</a:t>
            </a:r>
            <a:r>
              <a:rPr sz="2500" spc="6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-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incluindo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Estados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Unidos,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França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Alemanha	-</a:t>
            </a:r>
            <a:r>
              <a:rPr sz="2500" spc="-20" dirty="0">
                <a:latin typeface="Calibri"/>
                <a:cs typeface="Calibri"/>
              </a:rPr>
              <a:t> trás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Brasil liderando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spc="-10" dirty="0">
                <a:latin typeface="Calibri"/>
                <a:cs typeface="Calibri"/>
              </a:rPr>
              <a:t>lista </a:t>
            </a:r>
            <a:r>
              <a:rPr sz="2500" spc="-5" dirty="0">
                <a:latin typeface="Calibri"/>
                <a:cs typeface="Calibri"/>
              </a:rPr>
              <a:t>de </a:t>
            </a:r>
            <a:r>
              <a:rPr sz="2500" dirty="0">
                <a:latin typeface="Calibri"/>
                <a:cs typeface="Calibri"/>
              </a:rPr>
              <a:t>países </a:t>
            </a:r>
            <a:r>
              <a:rPr sz="2500" spc="-15" dirty="0">
                <a:latin typeface="Calibri"/>
                <a:cs typeface="Calibri"/>
              </a:rPr>
              <a:t>com </a:t>
            </a:r>
            <a:r>
              <a:rPr sz="2500" spc="-5" dirty="0">
                <a:latin typeface="Calibri"/>
                <a:cs typeface="Calibri"/>
              </a:rPr>
              <a:t>mais usuários que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visitam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redes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sociais,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proporção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ao </a:t>
            </a:r>
            <a:r>
              <a:rPr sz="2500" spc="-10" dirty="0">
                <a:latin typeface="Calibri"/>
                <a:cs typeface="Calibri"/>
              </a:rPr>
              <a:t>número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total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 </a:t>
            </a:r>
            <a:r>
              <a:rPr sz="2500" spc="-5" dirty="0">
                <a:latin typeface="Calibri"/>
                <a:cs typeface="Calibri"/>
              </a:rPr>
              <a:t> internautas.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675" y="4365625"/>
            <a:ext cx="2676525" cy="20066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350009"/>
            <a:ext cx="7666355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relacionamento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clientes,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sim!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Agilidade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no</a:t>
            </a:r>
            <a:r>
              <a:rPr sz="3000" spc="-10" dirty="0">
                <a:latin typeface="Calibri"/>
                <a:cs typeface="Calibri"/>
              </a:rPr>
              <a:t> relacionamento;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9526" y="3429063"/>
            <a:ext cx="4538599" cy="32844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350009"/>
            <a:ext cx="7948930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287655" indent="-344805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relacionamento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clientes,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sim!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próprio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escolhe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relacionar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 </a:t>
            </a:r>
            <a:r>
              <a:rPr sz="3000" spc="-15" dirty="0">
                <a:latin typeface="Calibri"/>
                <a:cs typeface="Calibri"/>
              </a:rPr>
              <a:t>você;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7460" y="3204970"/>
            <a:ext cx="3616452" cy="36530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350009"/>
            <a:ext cx="791400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252729" indent="-344805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relacionamento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clientes,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sim!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É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seis </a:t>
            </a:r>
            <a:r>
              <a:rPr sz="3000" spc="-30" dirty="0">
                <a:latin typeface="Calibri"/>
                <a:cs typeface="Calibri"/>
              </a:rPr>
              <a:t>vezes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mais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caro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atender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 </a:t>
            </a:r>
            <a:r>
              <a:rPr sz="3000" spc="-10" dirty="0">
                <a:latin typeface="Calibri"/>
                <a:cs typeface="Calibri"/>
              </a:rPr>
              <a:t>cliente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por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atendimento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pela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internet;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500" y="4040532"/>
            <a:ext cx="3065399" cy="270083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05941"/>
            <a:ext cx="7788275" cy="3410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25730" indent="-344805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relacionamento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clientes,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sim!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Segundo estudo </a:t>
            </a:r>
            <a:r>
              <a:rPr sz="3000" spc="-10" dirty="0">
                <a:latin typeface="Calibri"/>
                <a:cs typeface="Calibri"/>
              </a:rPr>
              <a:t>realizado </a:t>
            </a:r>
            <a:r>
              <a:rPr sz="3000" spc="-5" dirty="0">
                <a:latin typeface="Calibri"/>
                <a:cs typeface="Calibri"/>
              </a:rPr>
              <a:t>pela </a:t>
            </a:r>
            <a:r>
              <a:rPr sz="3000" dirty="0">
                <a:latin typeface="Calibri"/>
                <a:cs typeface="Calibri"/>
              </a:rPr>
              <a:t>IBM, </a:t>
            </a:r>
            <a:r>
              <a:rPr sz="3000" spc="-20" dirty="0">
                <a:latin typeface="Calibri"/>
                <a:cs typeface="Calibri"/>
              </a:rPr>
              <a:t>até </a:t>
            </a:r>
            <a:r>
              <a:rPr sz="3000" spc="-10" dirty="0">
                <a:latin typeface="Calibri"/>
                <a:cs typeface="Calibri"/>
              </a:rPr>
              <a:t>2012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número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internautas </a:t>
            </a:r>
            <a:r>
              <a:rPr sz="3000" dirty="0">
                <a:latin typeface="Calibri"/>
                <a:cs typeface="Calibri"/>
              </a:rPr>
              <a:t>em </a:t>
            </a:r>
            <a:r>
              <a:rPr sz="3000" spc="-10" dirty="0">
                <a:latin typeface="Calibri"/>
                <a:cs typeface="Calibri"/>
              </a:rPr>
              <a:t>redes </a:t>
            </a:r>
            <a:r>
              <a:rPr sz="3000" spc="-5" dirty="0">
                <a:latin typeface="Calibri"/>
                <a:cs typeface="Calibri"/>
              </a:rPr>
              <a:t>sociais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ultrapassará 800 </a:t>
            </a:r>
            <a:r>
              <a:rPr sz="3000" dirty="0">
                <a:latin typeface="Calibri"/>
                <a:cs typeface="Calibri"/>
              </a:rPr>
              <a:t>milhões e o </a:t>
            </a:r>
            <a:r>
              <a:rPr sz="3000" spc="-30" dirty="0">
                <a:latin typeface="Calibri"/>
                <a:cs typeface="Calibri"/>
              </a:rPr>
              <a:t>tráfego </a:t>
            </a:r>
            <a:r>
              <a:rPr sz="3000" spc="-5" dirty="0">
                <a:latin typeface="Calibri"/>
                <a:cs typeface="Calibri"/>
              </a:rPr>
              <a:t>na </a:t>
            </a:r>
            <a:r>
              <a:rPr sz="3000" spc="-10" dirty="0">
                <a:latin typeface="Calibri"/>
                <a:cs typeface="Calibri"/>
              </a:rPr>
              <a:t>internet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alcançará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20</a:t>
            </a:r>
            <a:r>
              <a:rPr sz="3000" spc="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mil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petabytes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por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mês.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5641" y="4655820"/>
            <a:ext cx="3294892" cy="20573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989787"/>
            <a:ext cx="775906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97155" indent="-344805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canal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relacionamento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clientes,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sim!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Este </a:t>
            </a:r>
            <a:r>
              <a:rPr sz="3000" dirty="0">
                <a:latin typeface="Calibri"/>
                <a:cs typeface="Calibri"/>
              </a:rPr>
              <a:t>mesmo </a:t>
            </a:r>
            <a:r>
              <a:rPr sz="3000" spc="-10" dirty="0">
                <a:latin typeface="Calibri"/>
                <a:cs typeface="Calibri"/>
              </a:rPr>
              <a:t>estudo </a:t>
            </a:r>
            <a:r>
              <a:rPr sz="3000" spc="-20" dirty="0">
                <a:latin typeface="Calibri"/>
                <a:cs typeface="Calibri"/>
              </a:rPr>
              <a:t>prevê </a:t>
            </a:r>
            <a:r>
              <a:rPr sz="3000" dirty="0">
                <a:latin typeface="Calibri"/>
                <a:cs typeface="Calibri"/>
              </a:rPr>
              <a:t>que </a:t>
            </a:r>
            <a:r>
              <a:rPr sz="3000" spc="-10" dirty="0">
                <a:latin typeface="Calibri"/>
                <a:cs typeface="Calibri"/>
              </a:rPr>
              <a:t>90% </a:t>
            </a:r>
            <a:r>
              <a:rPr sz="3000" spc="-5" dirty="0">
                <a:latin typeface="Calibri"/>
                <a:cs typeface="Calibri"/>
              </a:rPr>
              <a:t>do consumo </a:t>
            </a:r>
            <a:r>
              <a:rPr sz="3000" spc="-6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 banda </a:t>
            </a:r>
            <a:r>
              <a:rPr sz="3000" spc="-20" dirty="0">
                <a:latin typeface="Calibri"/>
                <a:cs typeface="Calibri"/>
              </a:rPr>
              <a:t>larga </a:t>
            </a:r>
            <a:r>
              <a:rPr sz="3000" dirty="0">
                <a:latin typeface="Calibri"/>
                <a:cs typeface="Calibri"/>
              </a:rPr>
              <a:t>do </a:t>
            </a:r>
            <a:r>
              <a:rPr sz="3000" spc="-30" dirty="0">
                <a:latin typeface="Calibri"/>
                <a:cs typeface="Calibri"/>
              </a:rPr>
              <a:t>tráfego </a:t>
            </a:r>
            <a:r>
              <a:rPr sz="3000" spc="-5" dirty="0">
                <a:latin typeface="Calibri"/>
                <a:cs typeface="Calibri"/>
              </a:rPr>
              <a:t>da </a:t>
            </a:r>
            <a:r>
              <a:rPr sz="3000" spc="-10" dirty="0">
                <a:latin typeface="Calibri"/>
                <a:cs typeface="Calibri"/>
              </a:rPr>
              <a:t>internet </a:t>
            </a:r>
            <a:r>
              <a:rPr sz="3000" spc="-5" dirty="0">
                <a:latin typeface="Calibri"/>
                <a:cs typeface="Calibri"/>
              </a:rPr>
              <a:t>seja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direcionado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para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redes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sociais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até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2012.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276" y="4149723"/>
            <a:ext cx="4276725" cy="26670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09420"/>
            <a:ext cx="8150225" cy="2312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  <a:tab pos="3535045" algn="l"/>
              </a:tabLst>
            </a:pPr>
            <a:r>
              <a:rPr sz="3000" dirty="0">
                <a:latin typeface="Calibri"/>
                <a:cs typeface="Calibri"/>
              </a:rPr>
              <a:t>O </a:t>
            </a:r>
            <a:r>
              <a:rPr sz="3000" spc="-5" dirty="0">
                <a:latin typeface="Calibri"/>
                <a:cs typeface="Calibri"/>
              </a:rPr>
              <a:t>século 19 </a:t>
            </a:r>
            <a:r>
              <a:rPr sz="3000" spc="-30" dirty="0">
                <a:latin typeface="Calibri"/>
                <a:cs typeface="Calibri"/>
              </a:rPr>
              <a:t>foi </a:t>
            </a:r>
            <a:r>
              <a:rPr sz="3000" spc="-10" dirty="0">
                <a:latin typeface="Calibri"/>
                <a:cs typeface="Calibri"/>
              </a:rPr>
              <a:t>marcado </a:t>
            </a:r>
            <a:r>
              <a:rPr sz="3000" spc="-5" dirty="0">
                <a:latin typeface="Calibri"/>
                <a:cs typeface="Calibri"/>
              </a:rPr>
              <a:t>pela </a:t>
            </a:r>
            <a:r>
              <a:rPr sz="3000" spc="-15" dirty="0">
                <a:latin typeface="Calibri"/>
                <a:cs typeface="Calibri"/>
              </a:rPr>
              <a:t>Revolução </a:t>
            </a:r>
            <a:r>
              <a:rPr sz="3000" dirty="0">
                <a:latin typeface="Calibri"/>
                <a:cs typeface="Calibri"/>
              </a:rPr>
              <a:t>Industrial.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Neste </a:t>
            </a:r>
            <a:r>
              <a:rPr sz="3000" dirty="0">
                <a:latin typeface="Calibri"/>
                <a:cs typeface="Calibri"/>
              </a:rPr>
              <a:t>período o principal </a:t>
            </a:r>
            <a:r>
              <a:rPr sz="3000" spc="-10" dirty="0">
                <a:latin typeface="Calibri"/>
                <a:cs typeface="Calibri"/>
              </a:rPr>
              <a:t>objetivo </a:t>
            </a:r>
            <a:r>
              <a:rPr sz="3000" spc="-30" dirty="0">
                <a:latin typeface="Calibri"/>
                <a:cs typeface="Calibri"/>
              </a:rPr>
              <a:t>era </a:t>
            </a:r>
            <a:r>
              <a:rPr sz="3000" dirty="0">
                <a:latin typeface="Calibri"/>
                <a:cs typeface="Calibri"/>
              </a:rPr>
              <a:t>diminuir </a:t>
            </a:r>
            <a:r>
              <a:rPr sz="3000" spc="-5" dirty="0">
                <a:latin typeface="Calibri"/>
                <a:cs typeface="Calibri"/>
              </a:rPr>
              <a:t>os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custos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produção	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5" dirty="0">
                <a:latin typeface="Calibri"/>
                <a:cs typeface="Calibri"/>
              </a:rPr>
              <a:t>desenvolver </a:t>
            </a:r>
            <a:r>
              <a:rPr sz="3000" spc="-5" dirty="0">
                <a:latin typeface="Calibri"/>
                <a:cs typeface="Calibri"/>
              </a:rPr>
              <a:t>técnicas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vendas </a:t>
            </a:r>
            <a:r>
              <a:rPr sz="3000" spc="-15" dirty="0">
                <a:latin typeface="Calibri"/>
                <a:cs typeface="Calibri"/>
              </a:rPr>
              <a:t>capazes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20" dirty="0">
                <a:latin typeface="Calibri"/>
                <a:cs typeface="Calibri"/>
              </a:rPr>
              <a:t>gerar </a:t>
            </a:r>
            <a:r>
              <a:rPr sz="3000" spc="-5" dirty="0">
                <a:latin typeface="Calibri"/>
                <a:cs typeface="Calibri"/>
              </a:rPr>
              <a:t>volumes de </a:t>
            </a:r>
            <a:r>
              <a:rPr sz="3000" spc="-10" dirty="0">
                <a:latin typeface="Calibri"/>
                <a:cs typeface="Calibri"/>
              </a:rPr>
              <a:t>vendas 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condizentes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nível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produção.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801" y="4437113"/>
            <a:ext cx="248602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6900" y="3884612"/>
            <a:ext cx="2400300" cy="2857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4370" y="1609420"/>
            <a:ext cx="7570470" cy="3634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latin typeface="Calibri"/>
                <a:cs typeface="Calibri"/>
              </a:rPr>
              <a:t>Porque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criar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 </a:t>
            </a:r>
            <a:r>
              <a:rPr sz="3000" spc="-10" dirty="0">
                <a:latin typeface="Calibri"/>
                <a:cs typeface="Calibri"/>
              </a:rPr>
              <a:t>processo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para</a:t>
            </a:r>
            <a:r>
              <a:rPr sz="3000" spc="-5" dirty="0">
                <a:latin typeface="Calibri"/>
                <a:cs typeface="Calibri"/>
              </a:rPr>
              <a:t> CRM?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418465" marR="5080" indent="-344805">
              <a:lnSpc>
                <a:spcPct val="100000"/>
              </a:lnSpc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000" spc="-35" dirty="0">
                <a:latin typeface="Calibri"/>
                <a:cs typeface="Calibri"/>
              </a:rPr>
              <a:t>Até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98%</a:t>
            </a:r>
            <a:r>
              <a:rPr sz="3000" dirty="0">
                <a:latin typeface="Calibri"/>
                <a:cs typeface="Calibri"/>
              </a:rPr>
              <a:t> de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todos </a:t>
            </a:r>
            <a:r>
              <a:rPr sz="3000" spc="-5" dirty="0">
                <a:latin typeface="Calibri"/>
                <a:cs typeface="Calibri"/>
              </a:rPr>
              <a:t>os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cupons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promocionais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são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jogados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fora;</a:t>
            </a:r>
            <a:endParaRPr sz="3000">
              <a:latin typeface="Calibri"/>
              <a:cs typeface="Calibri"/>
            </a:endParaRPr>
          </a:p>
          <a:p>
            <a:pPr marL="354330" marR="1738630" indent="-342265">
              <a:lnSpc>
                <a:spcPct val="108400"/>
              </a:lnSpc>
              <a:spcBef>
                <a:spcPts val="865"/>
              </a:spcBef>
              <a:buClr>
                <a:srgbClr val="4F81BC"/>
              </a:buClr>
              <a:buSzPct val="70000"/>
              <a:buFont typeface="Wingdings"/>
              <a:buChar char=""/>
              <a:tabLst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É </a:t>
            </a:r>
            <a:r>
              <a:rPr sz="3000" spc="-20" dirty="0">
                <a:latin typeface="Calibri"/>
                <a:cs typeface="Calibri"/>
              </a:rPr>
              <a:t>até </a:t>
            </a:r>
            <a:r>
              <a:rPr sz="3000" spc="-15" dirty="0">
                <a:latin typeface="Calibri"/>
                <a:cs typeface="Calibri"/>
              </a:rPr>
              <a:t>dez </a:t>
            </a:r>
            <a:r>
              <a:rPr sz="3000" spc="-35" dirty="0">
                <a:latin typeface="Calibri"/>
                <a:cs typeface="Calibri"/>
              </a:rPr>
              <a:t>vezes </a:t>
            </a:r>
            <a:r>
              <a:rPr sz="3000" dirty="0">
                <a:latin typeface="Calibri"/>
                <a:cs typeface="Calibri"/>
              </a:rPr>
              <a:t>mais </a:t>
            </a:r>
            <a:r>
              <a:rPr sz="3000" spc="-10" dirty="0">
                <a:latin typeface="Calibri"/>
                <a:cs typeface="Calibri"/>
              </a:rPr>
              <a:t>custoso </a:t>
            </a:r>
            <a:r>
              <a:rPr sz="3000" spc="-20" dirty="0">
                <a:latin typeface="Calibri"/>
                <a:cs typeface="Calibri"/>
              </a:rPr>
              <a:t>gerar </a:t>
            </a:r>
            <a:r>
              <a:rPr sz="3000" spc="-15" dirty="0">
                <a:latin typeface="Calibri"/>
                <a:cs typeface="Calibri"/>
              </a:rPr>
              <a:t> receitas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partir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novo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 um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cliente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existente;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09420"/>
            <a:ext cx="704151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latin typeface="Calibri"/>
                <a:cs typeface="Calibri"/>
              </a:rPr>
              <a:t>Porque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criar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 </a:t>
            </a:r>
            <a:r>
              <a:rPr sz="3000" spc="-10" dirty="0">
                <a:latin typeface="Calibri"/>
                <a:cs typeface="Calibri"/>
              </a:rPr>
              <a:t>processo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para</a:t>
            </a:r>
            <a:r>
              <a:rPr sz="3000" spc="-5" dirty="0">
                <a:latin typeface="Calibri"/>
                <a:cs typeface="Calibri"/>
              </a:rPr>
              <a:t> CRM?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Um </a:t>
            </a:r>
            <a:r>
              <a:rPr sz="3000" spc="-10" dirty="0">
                <a:latin typeface="Calibri"/>
                <a:cs typeface="Calibri"/>
              </a:rPr>
              <a:t>aumento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5" dirty="0">
                <a:latin typeface="Calibri"/>
                <a:cs typeface="Calibri"/>
              </a:rPr>
              <a:t>5% </a:t>
            </a:r>
            <a:r>
              <a:rPr sz="3000" dirty="0">
                <a:latin typeface="Calibri"/>
                <a:cs typeface="Calibri"/>
              </a:rPr>
              <a:t>na </a:t>
            </a:r>
            <a:r>
              <a:rPr sz="3000" spc="-35" dirty="0">
                <a:latin typeface="Calibri"/>
                <a:cs typeface="Calibri"/>
              </a:rPr>
              <a:t>taxa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15" dirty="0">
                <a:latin typeface="Calibri"/>
                <a:cs typeface="Calibri"/>
              </a:rPr>
              <a:t>retenção 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pode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aumentar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os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lucros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empresa de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60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100%;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276" y="4283075"/>
            <a:ext cx="2592324" cy="257492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78128"/>
            <a:ext cx="7936230" cy="3959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latin typeface="Calibri"/>
                <a:cs typeface="Calibri"/>
              </a:rPr>
              <a:t>Porque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criar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</a:t>
            </a:r>
            <a:r>
              <a:rPr sz="3000" spc="-10" dirty="0">
                <a:latin typeface="Calibri"/>
                <a:cs typeface="Calibri"/>
              </a:rPr>
              <a:t> processo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para </a:t>
            </a:r>
            <a:r>
              <a:rPr sz="3000" dirty="0">
                <a:latin typeface="Calibri"/>
                <a:cs typeface="Calibri"/>
              </a:rPr>
              <a:t>CRM?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buFont typeface="Arial MT"/>
              <a:buChar char="•"/>
              <a:tabLst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Os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leais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indicam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outro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cliente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geram </a:t>
            </a:r>
            <a:r>
              <a:rPr sz="3000" spc="-67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negócios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10" dirty="0">
                <a:latin typeface="Calibri"/>
                <a:cs typeface="Calibri"/>
              </a:rPr>
              <a:t> custo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muito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baixo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(ou sem </a:t>
            </a:r>
            <a:r>
              <a:rPr sz="3000" spc="-10" dirty="0">
                <a:latin typeface="Calibri"/>
                <a:cs typeface="Calibri"/>
              </a:rPr>
              <a:t>custos)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endParaRPr sz="3000">
              <a:latin typeface="Calibri"/>
              <a:cs typeface="Calibri"/>
            </a:endParaRPr>
          </a:p>
          <a:p>
            <a:pPr marL="356870" marR="85725" indent="-344805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Geralmente, </a:t>
            </a:r>
            <a:r>
              <a:rPr sz="3000" spc="-5" dirty="0">
                <a:latin typeface="Calibri"/>
                <a:cs typeface="Calibri"/>
              </a:rPr>
              <a:t>os clientes indicados permanecem </a:t>
            </a:r>
            <a:r>
              <a:rPr sz="3000" dirty="0">
                <a:latin typeface="Calibri"/>
                <a:cs typeface="Calibri"/>
              </a:rPr>
              <a:t> mais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tempo,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utilizam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mais</a:t>
            </a:r>
            <a:r>
              <a:rPr sz="3000" spc="-10" dirty="0">
                <a:latin typeface="Calibri"/>
                <a:cs typeface="Calibri"/>
              </a:rPr>
              <a:t> produtos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tornam-se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lucrativos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mais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rapidamente.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276" y="5296623"/>
            <a:ext cx="2857500" cy="122872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17623"/>
            <a:ext cx="7370445" cy="487489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 marL="12700" marR="428625">
              <a:lnSpc>
                <a:spcPct val="110000"/>
              </a:lnSpc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estratégia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deve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implantada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4</a:t>
            </a:r>
            <a:r>
              <a:rPr sz="3000" spc="-15" dirty="0">
                <a:latin typeface="Calibri"/>
                <a:cs typeface="Calibri"/>
              </a:rPr>
              <a:t> etapas: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50">
              <a:latin typeface="Calibri"/>
              <a:cs typeface="Calibri"/>
            </a:endParaRPr>
          </a:p>
          <a:p>
            <a:pPr marL="356870" marR="816610" indent="-344805">
              <a:lnSpc>
                <a:spcPts val="324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Definição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planejamento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do</a:t>
            </a:r>
            <a:r>
              <a:rPr sz="3000" dirty="0">
                <a:latin typeface="Calibri"/>
                <a:cs typeface="Calibri"/>
              </a:rPr>
              <a:t> modelo</a:t>
            </a:r>
            <a:r>
              <a:rPr sz="3000" spc="-5" dirty="0">
                <a:latin typeface="Calibri"/>
                <a:cs typeface="Calibri"/>
              </a:rPr>
              <a:t> de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relacionamento;</a:t>
            </a:r>
            <a:endParaRPr sz="3000">
              <a:latin typeface="Calibri"/>
              <a:cs typeface="Calibri"/>
            </a:endParaRPr>
          </a:p>
          <a:p>
            <a:pPr marL="356870" marR="5080" indent="-344805">
              <a:lnSpc>
                <a:spcPts val="3240"/>
              </a:lnSpc>
              <a:spcBef>
                <a:spcPts val="72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Redesenho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dos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processos</a:t>
            </a:r>
            <a:r>
              <a:rPr sz="3000" spc="-5" dirty="0">
                <a:latin typeface="Calibri"/>
                <a:cs typeface="Calibri"/>
              </a:rPr>
              <a:t> de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atendimento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cliente;</a:t>
            </a:r>
            <a:endParaRPr sz="30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Seleção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solução;</a:t>
            </a:r>
            <a:endParaRPr sz="30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Implementação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da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tecnologia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 CRM.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60652"/>
            <a:ext cx="7932420" cy="4659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Calibri"/>
                <a:cs typeface="Calibri"/>
              </a:rPr>
              <a:t>Como implantar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um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CRM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Calibri"/>
              <a:cs typeface="Calibri"/>
            </a:endParaRPr>
          </a:p>
          <a:p>
            <a:pPr marL="356870" marR="5080" indent="-344805">
              <a:lnSpc>
                <a:spcPct val="9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Definição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planejamento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modelo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relacionamento: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Definir </a:t>
            </a:r>
            <a:r>
              <a:rPr sz="3200" spc="-20" dirty="0">
                <a:latin typeface="Calibri"/>
                <a:cs typeface="Calibri"/>
              </a:rPr>
              <a:t>como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cliente</a:t>
            </a:r>
            <a:r>
              <a:rPr sz="3200" spc="-30" dirty="0">
                <a:latin typeface="Calibri"/>
                <a:cs typeface="Calibri"/>
              </a:rPr>
              <a:t> será 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tratado,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quais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eventos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relacionamentos </a:t>
            </a:r>
            <a:r>
              <a:rPr sz="3200" spc="-10" dirty="0">
                <a:latin typeface="Calibri"/>
                <a:cs typeface="Calibri"/>
              </a:rPr>
              <a:t> que </a:t>
            </a:r>
            <a:r>
              <a:rPr sz="3200" spc="-30" dirty="0">
                <a:latin typeface="Calibri"/>
                <a:cs typeface="Calibri"/>
              </a:rPr>
              <a:t>gerarão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resposta,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tempo,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como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plano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comunicação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deverá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ser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desenvolvido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para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construir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relacionamento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fazer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entrega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valor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proposta</a:t>
            </a:r>
            <a:r>
              <a:rPr sz="3200" spc="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pela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estratégia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competitiva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empresa.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17964"/>
            <a:ext cx="7981950" cy="43789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725"/>
              </a:spcBef>
            </a:pPr>
            <a:r>
              <a:rPr sz="3000" dirty="0">
                <a:latin typeface="Calibri"/>
                <a:cs typeface="Calibri"/>
              </a:rPr>
              <a:t>O CRM </a:t>
            </a:r>
            <a:r>
              <a:rPr sz="3000" spc="-5" dirty="0">
                <a:latin typeface="Calibri"/>
                <a:cs typeface="Calibri"/>
              </a:rPr>
              <a:t>não </a:t>
            </a:r>
            <a:r>
              <a:rPr sz="3000" spc="-20" dirty="0">
                <a:latin typeface="Calibri"/>
                <a:cs typeface="Calibri"/>
              </a:rPr>
              <a:t>deve </a:t>
            </a:r>
            <a:r>
              <a:rPr sz="3000" spc="-5" dirty="0">
                <a:latin typeface="Calibri"/>
                <a:cs typeface="Calibri"/>
              </a:rPr>
              <a:t>ser </a:t>
            </a:r>
            <a:r>
              <a:rPr sz="3000" spc="-15" dirty="0">
                <a:latin typeface="Calibri"/>
                <a:cs typeface="Calibri"/>
              </a:rPr>
              <a:t>visto </a:t>
            </a:r>
            <a:r>
              <a:rPr sz="3000" spc="-10" dirty="0">
                <a:latin typeface="Calibri"/>
                <a:cs typeface="Calibri"/>
              </a:rPr>
              <a:t>como </a:t>
            </a:r>
            <a:r>
              <a:rPr sz="3000" spc="-15" dirty="0">
                <a:latin typeface="Calibri"/>
                <a:cs typeface="Calibri"/>
              </a:rPr>
              <a:t>projeto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5" dirty="0">
                <a:latin typeface="Calibri"/>
                <a:cs typeface="Calibri"/>
              </a:rPr>
              <a:t>sim </a:t>
            </a:r>
            <a:r>
              <a:rPr sz="3000" spc="-10" dirty="0">
                <a:latin typeface="Calibri"/>
                <a:cs typeface="Calibri"/>
              </a:rPr>
              <a:t>como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processo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seu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planejamento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visa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englobar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20" dirty="0">
                <a:latin typeface="Calibri"/>
                <a:cs typeface="Calibri"/>
              </a:rPr>
              <a:t>Descoberta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conhecimento;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Planejamento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mercado;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20" dirty="0">
                <a:latin typeface="Calibri"/>
                <a:cs typeface="Calibri"/>
              </a:rPr>
              <a:t>Interação com</a:t>
            </a:r>
            <a:r>
              <a:rPr sz="3200" spc="-10" dirty="0">
                <a:latin typeface="Calibri"/>
                <a:cs typeface="Calibri"/>
              </a:rPr>
              <a:t> clientes;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libri"/>
                <a:cs typeface="Calibri"/>
              </a:rPr>
              <a:t>Análise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refinamento.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8376" y="2779712"/>
            <a:ext cx="2133600" cy="29146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195832"/>
            <a:ext cx="7031355" cy="485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10" dirty="0">
                <a:latin typeface="Calibri"/>
                <a:cs typeface="Calibri"/>
              </a:rPr>
              <a:t>Como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spc="-15" dirty="0">
                <a:latin typeface="Calibri"/>
                <a:cs typeface="Calibri"/>
              </a:rPr>
              <a:t>implantar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um</a:t>
            </a:r>
            <a:r>
              <a:rPr sz="3000" i="1" dirty="0">
                <a:latin typeface="Calibri"/>
                <a:cs typeface="Calibri"/>
              </a:rPr>
              <a:t> </a:t>
            </a:r>
            <a:r>
              <a:rPr sz="3000" i="1" spc="-5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 marL="356870" marR="5080" indent="-344805">
              <a:lnSpc>
                <a:spcPts val="2880"/>
              </a:lnSpc>
              <a:spcBef>
                <a:spcPts val="695"/>
              </a:spcBef>
            </a:pPr>
            <a:r>
              <a:rPr sz="3000" dirty="0">
                <a:latin typeface="Calibri"/>
                <a:cs typeface="Calibri"/>
              </a:rPr>
              <a:t>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não </a:t>
            </a:r>
            <a:r>
              <a:rPr sz="3000" spc="-20" dirty="0">
                <a:latin typeface="Calibri"/>
                <a:cs typeface="Calibri"/>
              </a:rPr>
              <a:t>deve </a:t>
            </a:r>
            <a:r>
              <a:rPr sz="3000" spc="-5" dirty="0">
                <a:latin typeface="Calibri"/>
                <a:cs typeface="Calibri"/>
              </a:rPr>
              <a:t>ser </a:t>
            </a:r>
            <a:r>
              <a:rPr sz="3000" spc="-15" dirty="0">
                <a:latin typeface="Calibri"/>
                <a:cs typeface="Calibri"/>
              </a:rPr>
              <a:t>visto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projeto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sim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como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processo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visa </a:t>
            </a:r>
            <a:r>
              <a:rPr sz="3000" dirty="0">
                <a:latin typeface="Calibri"/>
                <a:cs typeface="Calibri"/>
              </a:rPr>
              <a:t>englobar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Descoberta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do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conhecimento:</a:t>
            </a:r>
            <a:endParaRPr sz="3000">
              <a:latin typeface="Calibri"/>
              <a:cs typeface="Calibri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sz="3000" spc="-5" dirty="0">
                <a:latin typeface="Calibri"/>
                <a:cs typeface="Calibri"/>
              </a:rPr>
              <a:t>Análise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das </a:t>
            </a:r>
            <a:r>
              <a:rPr sz="3000" spc="-15" dirty="0">
                <a:latin typeface="Calibri"/>
                <a:cs typeface="Calibri"/>
              </a:rPr>
              <a:t>informações </a:t>
            </a:r>
            <a:r>
              <a:rPr sz="3000" spc="-5" dirty="0">
                <a:latin typeface="Calibri"/>
                <a:cs typeface="Calibri"/>
              </a:rPr>
              <a:t>do</a:t>
            </a:r>
            <a:endParaRPr sz="3000">
              <a:latin typeface="Calibri"/>
              <a:cs typeface="Calibri"/>
            </a:endParaRPr>
          </a:p>
          <a:p>
            <a:pPr marL="12700" marR="1194435">
              <a:lnSpc>
                <a:spcPct val="100000"/>
              </a:lnSpc>
              <a:tabLst>
                <a:tab pos="2234565" algn="l"/>
              </a:tabLst>
            </a:pPr>
            <a:r>
              <a:rPr sz="3000" spc="-10" dirty="0">
                <a:latin typeface="Calibri"/>
                <a:cs typeface="Calibri"/>
              </a:rPr>
              <a:t>cliente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para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identificar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oportunidades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mercado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5" dirty="0">
                <a:latin typeface="Calibri"/>
                <a:cs typeface="Calibri"/>
              </a:rPr>
              <a:t>estratégias </a:t>
            </a:r>
            <a:r>
              <a:rPr sz="3000" dirty="0">
                <a:latin typeface="Calibri"/>
                <a:cs typeface="Calibri"/>
              </a:rPr>
              <a:t>de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Investimento </a:t>
            </a:r>
            <a:r>
              <a:rPr sz="3000" spc="-5" dirty="0">
                <a:latin typeface="Calibri"/>
                <a:cs typeface="Calibri"/>
              </a:rPr>
              <a:t>específicas. </a:t>
            </a:r>
            <a:r>
              <a:rPr sz="3000" spc="-15" dirty="0">
                <a:latin typeface="Calibri"/>
                <a:cs typeface="Calibri"/>
              </a:rPr>
              <a:t>Pode </a:t>
            </a:r>
            <a:r>
              <a:rPr sz="3000" spc="-5" dirty="0">
                <a:latin typeface="Calibri"/>
                <a:cs typeface="Calibri"/>
              </a:rPr>
              <a:t>ser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feito </a:t>
            </a:r>
            <a:r>
              <a:rPr sz="3000" spc="-5" dirty="0">
                <a:latin typeface="Calibri"/>
                <a:cs typeface="Calibri"/>
              </a:rPr>
              <a:t>por </a:t>
            </a:r>
            <a:r>
              <a:rPr sz="3000" dirty="0">
                <a:latin typeface="Calibri"/>
                <a:cs typeface="Calibri"/>
              </a:rPr>
              <a:t>meio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10" dirty="0">
                <a:latin typeface="Calibri"/>
                <a:cs typeface="Calibri"/>
              </a:rPr>
              <a:t>identificação, 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segmentação	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predição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932" y="3646932"/>
            <a:ext cx="3959352" cy="30449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278128"/>
            <a:ext cx="7238365" cy="2628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implantar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4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libri"/>
                <a:cs typeface="Calibri"/>
              </a:rPr>
              <a:t>Planejamento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mercado: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Define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ofertas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específicas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para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clientes,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canais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distribuição,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programas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dependências.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6213" y="2204847"/>
            <a:ext cx="2400300" cy="19621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609420"/>
            <a:ext cx="7426959" cy="405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Calibri"/>
              <a:cs typeface="Calibri"/>
            </a:endParaRPr>
          </a:p>
          <a:p>
            <a:pPr marL="353695" marR="2070100" indent="-341630">
              <a:lnSpc>
                <a:spcPct val="1201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Interação </a:t>
            </a:r>
            <a:r>
              <a:rPr sz="3000" spc="-10" dirty="0">
                <a:latin typeface="Calibri"/>
                <a:cs typeface="Calibri"/>
              </a:rPr>
              <a:t>com </a:t>
            </a:r>
            <a:r>
              <a:rPr sz="3000" spc="-5" dirty="0">
                <a:latin typeface="Calibri"/>
                <a:cs typeface="Calibri"/>
              </a:rPr>
              <a:t>clientes: Essa </a:t>
            </a:r>
            <a:r>
              <a:rPr sz="3000" dirty="0">
                <a:latin typeface="Calibri"/>
                <a:cs typeface="Calibri"/>
              </a:rPr>
              <a:t>é a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importante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fase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ação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em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endParaRPr sz="3000">
              <a:latin typeface="Calibri"/>
              <a:cs typeface="Calibri"/>
            </a:endParaRPr>
          </a:p>
          <a:p>
            <a:pPr marL="356870" marR="5080" indent="-3175">
              <a:lnSpc>
                <a:spcPct val="100000"/>
              </a:lnSpc>
              <a:spcBef>
                <a:spcPts val="720"/>
              </a:spcBef>
            </a:pPr>
            <a:r>
              <a:rPr sz="3000" spc="-5" dirty="0">
                <a:latin typeface="Calibri"/>
                <a:cs typeface="Calibri"/>
              </a:rPr>
              <a:t>se </a:t>
            </a:r>
            <a:r>
              <a:rPr sz="3000" spc="-10" dirty="0">
                <a:latin typeface="Calibri"/>
                <a:cs typeface="Calibri"/>
              </a:rPr>
              <a:t>estabelecem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5" dirty="0">
                <a:latin typeface="Calibri"/>
                <a:cs typeface="Calibri"/>
              </a:rPr>
              <a:t>se </a:t>
            </a:r>
            <a:r>
              <a:rPr sz="3000" spc="-10" dirty="0">
                <a:latin typeface="Calibri"/>
                <a:cs typeface="Calibri"/>
              </a:rPr>
              <a:t>gerenciam comunicações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 </a:t>
            </a:r>
            <a:r>
              <a:rPr sz="3000" spc="-5" dirty="0">
                <a:latin typeface="Calibri"/>
                <a:cs typeface="Calibri"/>
              </a:rPr>
              <a:t>clientes </a:t>
            </a:r>
            <a:r>
              <a:rPr sz="3000" spc="-15" dirty="0">
                <a:latin typeface="Calibri"/>
                <a:cs typeface="Calibri"/>
              </a:rPr>
              <a:t>existentes/ </a:t>
            </a:r>
            <a:r>
              <a:rPr sz="3000" dirty="0">
                <a:latin typeface="Calibri"/>
                <a:cs typeface="Calibri"/>
              </a:rPr>
              <a:t>em </a:t>
            </a:r>
            <a:r>
              <a:rPr sz="3000" spc="-5" dirty="0">
                <a:latin typeface="Calibri"/>
                <a:cs typeface="Calibri"/>
              </a:rPr>
              <a:t>potencial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10" dirty="0">
                <a:latin typeface="Calibri"/>
                <a:cs typeface="Calibri"/>
              </a:rPr>
              <a:t> informações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20" dirty="0">
                <a:latin typeface="Calibri"/>
                <a:cs typeface="Calibri"/>
              </a:rPr>
              <a:t>ofertas relevantes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convenientes.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8860" y="1534876"/>
            <a:ext cx="3145139" cy="443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1563700"/>
            <a:ext cx="6264275" cy="450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Calibri"/>
              <a:cs typeface="Calibri"/>
            </a:endParaRPr>
          </a:p>
          <a:p>
            <a:pPr marL="12700" marR="831215">
              <a:lnSpc>
                <a:spcPct val="1101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Análise e </a:t>
            </a:r>
            <a:r>
              <a:rPr sz="3000" spc="-15" dirty="0">
                <a:latin typeface="Calibri"/>
                <a:cs typeface="Calibri"/>
              </a:rPr>
              <a:t>refinamento: </a:t>
            </a:r>
            <a:r>
              <a:rPr sz="3000" spc="-10" dirty="0">
                <a:latin typeface="Calibri"/>
                <a:cs typeface="Calibri"/>
              </a:rPr>
              <a:t> Aprendizagem </a:t>
            </a:r>
            <a:r>
              <a:rPr sz="3000" spc="-5" dirty="0">
                <a:latin typeface="Calibri"/>
                <a:cs typeface="Calibri"/>
              </a:rPr>
              <a:t>continua </a:t>
            </a:r>
            <a:r>
              <a:rPr sz="3000" dirty="0">
                <a:latin typeface="Calibri"/>
                <a:cs typeface="Calibri"/>
              </a:rPr>
              <a:t>a partir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diálogos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 </a:t>
            </a:r>
            <a:r>
              <a:rPr sz="3000" spc="-5" dirty="0">
                <a:latin typeface="Calibri"/>
                <a:cs typeface="Calibri"/>
              </a:rPr>
              <a:t>os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clientes.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Captura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endParaRPr sz="3000">
              <a:latin typeface="Calibri"/>
              <a:cs typeface="Calibri"/>
            </a:endParaRPr>
          </a:p>
          <a:p>
            <a:pPr marL="12700" marR="5080">
              <a:lnSpc>
                <a:spcPts val="3960"/>
              </a:lnSpc>
              <a:spcBef>
                <a:spcPts val="105"/>
              </a:spcBef>
              <a:tabLst>
                <a:tab pos="1849120" algn="l"/>
              </a:tabLst>
            </a:pPr>
            <a:r>
              <a:rPr sz="3000" dirty="0">
                <a:latin typeface="Calibri"/>
                <a:cs typeface="Calibri"/>
              </a:rPr>
              <a:t>analisa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todos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dados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interação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5" dirty="0">
                <a:latin typeface="Calibri"/>
                <a:cs typeface="Calibri"/>
              </a:rPr>
              <a:t>procura </a:t>
            </a:r>
            <a:r>
              <a:rPr sz="3000" spc="-5" dirty="0">
                <a:latin typeface="Calibri"/>
                <a:cs typeface="Calibri"/>
              </a:rPr>
              <a:t>entender </a:t>
            </a:r>
            <a:r>
              <a:rPr sz="3000" dirty="0">
                <a:latin typeface="Calibri"/>
                <a:cs typeface="Calibri"/>
              </a:rPr>
              <a:t>as </a:t>
            </a:r>
            <a:r>
              <a:rPr sz="3000" spc="-15" dirty="0">
                <a:latin typeface="Calibri"/>
                <a:cs typeface="Calibri"/>
              </a:rPr>
              <a:t>respostas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especificas	</a:t>
            </a:r>
            <a:r>
              <a:rPr sz="3000" dirty="0">
                <a:latin typeface="Calibri"/>
                <a:cs typeface="Calibri"/>
              </a:rPr>
              <a:t>aos </a:t>
            </a:r>
            <a:r>
              <a:rPr sz="3000" spc="-5" dirty="0">
                <a:latin typeface="Calibri"/>
                <a:cs typeface="Calibri"/>
              </a:rPr>
              <a:t>estímulos dados </a:t>
            </a:r>
            <a:r>
              <a:rPr sz="3000" dirty="0">
                <a:latin typeface="Calibri"/>
                <a:cs typeface="Calibri"/>
              </a:rPr>
              <a:t>aos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(Marketing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ou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Vendas).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437" y="1205941"/>
            <a:ext cx="787654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dirty="0">
                <a:latin typeface="Calibri"/>
                <a:cs typeface="Calibri"/>
              </a:rPr>
              <a:t>No início </a:t>
            </a:r>
            <a:r>
              <a:rPr sz="3000" spc="-5" dirty="0">
                <a:latin typeface="Calibri"/>
                <a:cs typeface="Calibri"/>
              </a:rPr>
              <a:t>do século 20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-30" dirty="0">
                <a:latin typeface="Calibri"/>
                <a:cs typeface="Calibri"/>
              </a:rPr>
              <a:t>foco </a:t>
            </a:r>
            <a:r>
              <a:rPr sz="3000" spc="-10" dirty="0">
                <a:latin typeface="Calibri"/>
                <a:cs typeface="Calibri"/>
              </a:rPr>
              <a:t>continua </a:t>
            </a:r>
            <a:r>
              <a:rPr sz="3000" spc="-5" dirty="0">
                <a:latin typeface="Calibri"/>
                <a:cs typeface="Calibri"/>
              </a:rPr>
              <a:t>sendo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interno, </a:t>
            </a:r>
            <a:r>
              <a:rPr sz="3000" spc="-5" dirty="0">
                <a:latin typeface="Calibri"/>
                <a:cs typeface="Calibri"/>
              </a:rPr>
              <a:t>buscando </a:t>
            </a:r>
            <a:r>
              <a:rPr sz="3000" dirty="0">
                <a:latin typeface="Calibri"/>
                <a:cs typeface="Calibri"/>
              </a:rPr>
              <a:t>a melhoria </a:t>
            </a:r>
            <a:r>
              <a:rPr sz="3000" spc="-5" dirty="0">
                <a:latin typeface="Calibri"/>
                <a:cs typeface="Calibri"/>
              </a:rPr>
              <a:t>dos </a:t>
            </a:r>
            <a:r>
              <a:rPr sz="3000" spc="-10" dirty="0">
                <a:latin typeface="Calibri"/>
                <a:cs typeface="Calibri"/>
              </a:rPr>
              <a:t>produtos, </a:t>
            </a:r>
            <a:r>
              <a:rPr sz="3000" dirty="0">
                <a:latin typeface="Calibri"/>
                <a:cs typeface="Calibri"/>
              </a:rPr>
              <a:t>mas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sem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5" dirty="0">
                <a:latin typeface="Calibri"/>
                <a:cs typeface="Calibri"/>
              </a:rPr>
              <a:t>preocupação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que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esta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melhoria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atenda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necessidades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dos clientes.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3694" y="3141002"/>
            <a:ext cx="4176522" cy="340080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63700"/>
            <a:ext cx="7261225" cy="472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Calibri"/>
              <a:cs typeface="Calibri"/>
            </a:endParaRPr>
          </a:p>
          <a:p>
            <a:pPr marL="356870" marR="5080" indent="-344805">
              <a:lnSpc>
                <a:spcPct val="901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  <a:tab pos="1533525" algn="l"/>
              </a:tabLst>
            </a:pPr>
            <a:r>
              <a:rPr sz="2700" spc="-10" dirty="0">
                <a:latin typeface="Calibri"/>
                <a:cs typeface="Calibri"/>
              </a:rPr>
              <a:t>Redesenho </a:t>
            </a:r>
            <a:r>
              <a:rPr sz="2700" dirty="0">
                <a:latin typeface="Calibri"/>
                <a:cs typeface="Calibri"/>
              </a:rPr>
              <a:t>dos </a:t>
            </a:r>
            <a:r>
              <a:rPr sz="2700" spc="-5" dirty="0">
                <a:latin typeface="Calibri"/>
                <a:cs typeface="Calibri"/>
              </a:rPr>
              <a:t>processos </a:t>
            </a:r>
            <a:r>
              <a:rPr sz="2700" dirty="0">
                <a:latin typeface="Calibri"/>
                <a:cs typeface="Calibri"/>
              </a:rPr>
              <a:t>de </a:t>
            </a:r>
            <a:r>
              <a:rPr sz="2700" spc="-10" dirty="0">
                <a:latin typeface="Calibri"/>
                <a:cs typeface="Calibri"/>
              </a:rPr>
              <a:t>atendimento </a:t>
            </a:r>
            <a:r>
              <a:rPr sz="2700" dirty="0">
                <a:latin typeface="Calibri"/>
                <a:cs typeface="Calibri"/>
              </a:rPr>
              <a:t>do 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cliente:	</a:t>
            </a:r>
            <a:r>
              <a:rPr sz="2700" spc="5" dirty="0">
                <a:latin typeface="Calibri"/>
                <a:cs typeface="Calibri"/>
              </a:rPr>
              <a:t>É o </a:t>
            </a:r>
            <a:r>
              <a:rPr sz="2700" spc="-15" dirty="0">
                <a:latin typeface="Calibri"/>
                <a:cs typeface="Calibri"/>
              </a:rPr>
              <a:t>levantamento </a:t>
            </a:r>
            <a:r>
              <a:rPr sz="2700" spc="5" dirty="0">
                <a:latin typeface="Calibri"/>
                <a:cs typeface="Calibri"/>
              </a:rPr>
              <a:t>e </a:t>
            </a:r>
            <a:r>
              <a:rPr sz="2700" spc="-5" dirty="0">
                <a:latin typeface="Calibri"/>
                <a:cs typeface="Calibri"/>
              </a:rPr>
              <a:t>documentação </a:t>
            </a:r>
            <a:r>
              <a:rPr sz="2700" spc="5" dirty="0">
                <a:latin typeface="Calibri"/>
                <a:cs typeface="Calibri"/>
              </a:rPr>
              <a:t>dos 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processos </a:t>
            </a:r>
            <a:r>
              <a:rPr sz="2700" dirty="0">
                <a:latin typeface="Calibri"/>
                <a:cs typeface="Calibri"/>
              </a:rPr>
              <a:t>do </a:t>
            </a:r>
            <a:r>
              <a:rPr sz="2700" spc="-10" dirty="0">
                <a:latin typeface="Calibri"/>
                <a:cs typeface="Calibri"/>
              </a:rPr>
              <a:t>atendimento </a:t>
            </a:r>
            <a:r>
              <a:rPr sz="2700" dirty="0">
                <a:latin typeface="Calibri"/>
                <a:cs typeface="Calibri"/>
              </a:rPr>
              <a:t>do </a:t>
            </a:r>
            <a:r>
              <a:rPr sz="2700" spc="-5" dirty="0">
                <a:latin typeface="Calibri"/>
                <a:cs typeface="Calibri"/>
              </a:rPr>
              <a:t>cliente, desde </a:t>
            </a:r>
            <a:r>
              <a:rPr sz="2700" spc="5" dirty="0">
                <a:latin typeface="Calibri"/>
                <a:cs typeface="Calibri"/>
              </a:rPr>
              <a:t>o 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pedido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uma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visita,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o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atendimento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telefônico,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a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venda </a:t>
            </a:r>
            <a:r>
              <a:rPr sz="2700" dirty="0">
                <a:latin typeface="Calibri"/>
                <a:cs typeface="Calibri"/>
              </a:rPr>
              <a:t>pelo </a:t>
            </a:r>
            <a:r>
              <a:rPr sz="2700" spc="-10" dirty="0">
                <a:latin typeface="Calibri"/>
                <a:cs typeface="Calibri"/>
              </a:rPr>
              <a:t>telemarketing, </a:t>
            </a:r>
            <a:r>
              <a:rPr sz="2700" spc="-15" dirty="0">
                <a:latin typeface="Calibri"/>
                <a:cs typeface="Calibri"/>
              </a:rPr>
              <a:t>até </a:t>
            </a:r>
            <a:r>
              <a:rPr sz="2700" spc="5" dirty="0">
                <a:latin typeface="Calibri"/>
                <a:cs typeface="Calibri"/>
              </a:rPr>
              <a:t>o </a:t>
            </a:r>
            <a:r>
              <a:rPr sz="2700" spc="-15" dirty="0">
                <a:latin typeface="Calibri"/>
                <a:cs typeface="Calibri"/>
              </a:rPr>
              <a:t>fluxo </a:t>
            </a:r>
            <a:r>
              <a:rPr sz="2700" dirty="0">
                <a:latin typeface="Calibri"/>
                <a:cs typeface="Calibri"/>
              </a:rPr>
              <a:t>do </a:t>
            </a:r>
            <a:r>
              <a:rPr sz="2700" spc="-5" dirty="0">
                <a:latin typeface="Calibri"/>
                <a:cs typeface="Calibri"/>
              </a:rPr>
              <a:t>pedido 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dentro </a:t>
            </a:r>
            <a:r>
              <a:rPr sz="2700" dirty="0">
                <a:latin typeface="Calibri"/>
                <a:cs typeface="Calibri"/>
              </a:rPr>
              <a:t>da </a:t>
            </a:r>
            <a:r>
              <a:rPr sz="2700" spc="-5" dirty="0">
                <a:latin typeface="Calibri"/>
                <a:cs typeface="Calibri"/>
              </a:rPr>
              <a:t>empresa. </a:t>
            </a:r>
            <a:r>
              <a:rPr sz="2700" dirty="0">
                <a:latin typeface="Calibri"/>
                <a:cs typeface="Calibri"/>
              </a:rPr>
              <a:t>Apesar de </a:t>
            </a:r>
            <a:r>
              <a:rPr sz="2700" spc="-5" dirty="0">
                <a:latin typeface="Calibri"/>
                <a:cs typeface="Calibri"/>
              </a:rPr>
              <a:t>ser </a:t>
            </a:r>
            <a:r>
              <a:rPr sz="2700" spc="-10" dirty="0">
                <a:latin typeface="Calibri"/>
                <a:cs typeface="Calibri"/>
              </a:rPr>
              <a:t>considerada 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uma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fase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demorada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spc="-5" dirty="0">
                <a:latin typeface="Calibri"/>
                <a:cs typeface="Calibri"/>
              </a:rPr>
              <a:t> onerosa,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a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empresa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precisa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passar </a:t>
            </a:r>
            <a:r>
              <a:rPr sz="2700" spc="5" dirty="0">
                <a:latin typeface="Calibri"/>
                <a:cs typeface="Calibri"/>
              </a:rPr>
              <a:t>por </a:t>
            </a:r>
            <a:r>
              <a:rPr sz="2700" dirty="0">
                <a:latin typeface="Calibri"/>
                <a:cs typeface="Calibri"/>
              </a:rPr>
              <a:t>essa </a:t>
            </a:r>
            <a:r>
              <a:rPr sz="2700" spc="-10" dirty="0">
                <a:latin typeface="Calibri"/>
                <a:cs typeface="Calibri"/>
              </a:rPr>
              <a:t>etapa, porque </a:t>
            </a:r>
            <a:r>
              <a:rPr sz="2700" dirty="0">
                <a:latin typeface="Calibri"/>
                <a:cs typeface="Calibri"/>
              </a:rPr>
              <a:t>80% das </a:t>
            </a:r>
            <a:r>
              <a:rPr sz="2700" spc="-10" dirty="0">
                <a:latin typeface="Calibri"/>
                <a:cs typeface="Calibri"/>
              </a:rPr>
              <a:t>falhas </a:t>
            </a:r>
            <a:r>
              <a:rPr sz="2700" dirty="0">
                <a:latin typeface="Calibri"/>
                <a:cs typeface="Calibri"/>
              </a:rPr>
              <a:t>na 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implantação </a:t>
            </a:r>
            <a:r>
              <a:rPr sz="2700" dirty="0">
                <a:latin typeface="Calibri"/>
                <a:cs typeface="Calibri"/>
              </a:rPr>
              <a:t>do CRM </a:t>
            </a:r>
            <a:r>
              <a:rPr sz="2700" spc="-5" dirty="0">
                <a:latin typeface="Calibri"/>
                <a:cs typeface="Calibri"/>
              </a:rPr>
              <a:t>devem-se </a:t>
            </a:r>
            <a:r>
              <a:rPr sz="2700" spc="5" dirty="0">
                <a:latin typeface="Calibri"/>
                <a:cs typeface="Calibri"/>
              </a:rPr>
              <a:t>à </a:t>
            </a:r>
            <a:r>
              <a:rPr sz="2700" spc="-15" dirty="0">
                <a:latin typeface="Calibri"/>
                <a:cs typeface="Calibri"/>
              </a:rPr>
              <a:t>falta </a:t>
            </a:r>
            <a:r>
              <a:rPr sz="2700" dirty="0">
                <a:latin typeface="Calibri"/>
                <a:cs typeface="Calibri"/>
              </a:rPr>
              <a:t>de 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planejamento.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25279"/>
            <a:ext cx="7780655" cy="46367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5" dirty="0">
                <a:latin typeface="Calibri"/>
                <a:cs typeface="Calibri"/>
              </a:rPr>
              <a:t>Como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implantar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CRM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sz="2800" spc="5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redesenho </a:t>
            </a: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processo </a:t>
            </a:r>
            <a:r>
              <a:rPr sz="2800" spc="-15" dirty="0">
                <a:latin typeface="Calibri"/>
                <a:cs typeface="Calibri"/>
              </a:rPr>
              <a:t>deve levar </a:t>
            </a:r>
            <a:r>
              <a:rPr sz="2800" spc="5" dirty="0">
                <a:latin typeface="Calibri"/>
                <a:cs typeface="Calibri"/>
              </a:rPr>
              <a:t>em </a:t>
            </a:r>
            <a:r>
              <a:rPr sz="2800" spc="-10" dirty="0">
                <a:latin typeface="Calibri"/>
                <a:cs typeface="Calibri"/>
              </a:rPr>
              <a:t>consideração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os </a:t>
            </a:r>
            <a:r>
              <a:rPr sz="2800" spc="-15" dirty="0">
                <a:latin typeface="Calibri"/>
                <a:cs typeface="Calibri"/>
              </a:rPr>
              <a:t>quatro </a:t>
            </a:r>
            <a:r>
              <a:rPr sz="2800" spc="-10" dirty="0">
                <a:latin typeface="Calibri"/>
                <a:cs typeface="Calibri"/>
              </a:rPr>
              <a:t>elementos </a:t>
            </a:r>
            <a:r>
              <a:rPr sz="2800" spc="-5" dirty="0">
                <a:latin typeface="Calibri"/>
                <a:cs typeface="Calibri"/>
              </a:rPr>
              <a:t>das </a:t>
            </a:r>
            <a:r>
              <a:rPr sz="2800" spc="-15" dirty="0">
                <a:latin typeface="Calibri"/>
                <a:cs typeface="Calibri"/>
              </a:rPr>
              <a:t>estratégias táticas </a:t>
            </a:r>
            <a:r>
              <a:rPr sz="2800" spc="-10" dirty="0">
                <a:latin typeface="Calibri"/>
                <a:cs typeface="Calibri"/>
              </a:rPr>
              <a:t>do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incluem: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-15" dirty="0">
                <a:latin typeface="Calibri"/>
                <a:cs typeface="Calibri"/>
              </a:rPr>
              <a:t>Interação;</a:t>
            </a:r>
            <a:endParaRPr sz="28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-15" dirty="0">
                <a:latin typeface="Calibri"/>
                <a:cs typeface="Calibri"/>
              </a:rPr>
              <a:t>Conexão;</a:t>
            </a:r>
            <a:endParaRPr sz="28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-10" dirty="0">
                <a:latin typeface="Calibri"/>
                <a:cs typeface="Calibri"/>
              </a:rPr>
              <a:t>Conhecimento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-10" dirty="0">
                <a:latin typeface="Calibri"/>
                <a:cs typeface="Calibri"/>
              </a:rPr>
              <a:t>Relacionamento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2426" y="3500437"/>
            <a:ext cx="2286000" cy="200025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09420"/>
            <a:ext cx="7442834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Interação: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Interações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compõem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diálogo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entre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 </a:t>
            </a:r>
            <a:r>
              <a:rPr sz="3000" spc="-10" dirty="0">
                <a:latin typeface="Calibri"/>
                <a:cs typeface="Calibri"/>
              </a:rPr>
              <a:t>consumidor/canal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organização.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3800" y="3789769"/>
            <a:ext cx="2482850" cy="230352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350009"/>
            <a:ext cx="7912734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implantar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5" dirty="0">
                <a:latin typeface="Calibri"/>
                <a:cs typeface="Calibri"/>
              </a:rPr>
              <a:t>Conexão: </a:t>
            </a:r>
            <a:r>
              <a:rPr sz="3000" spc="-10" dirty="0">
                <a:latin typeface="Calibri"/>
                <a:cs typeface="Calibri"/>
              </a:rPr>
              <a:t>Delineamento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0" dirty="0">
                <a:latin typeface="Calibri"/>
                <a:cs typeface="Calibri"/>
              </a:rPr>
              <a:t>gerenciamento </a:t>
            </a:r>
            <a:r>
              <a:rPr sz="3000" spc="-5" dirty="0">
                <a:latin typeface="Calibri"/>
                <a:cs typeface="Calibri"/>
              </a:rPr>
              <a:t>dos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pontos </a:t>
            </a:r>
            <a:r>
              <a:rPr sz="3000" spc="-5" dirty="0">
                <a:latin typeface="Calibri"/>
                <a:cs typeface="Calibri"/>
              </a:rPr>
              <a:t>de </a:t>
            </a:r>
            <a:r>
              <a:rPr sz="3000" spc="-20" dirty="0">
                <a:latin typeface="Calibri"/>
                <a:cs typeface="Calibri"/>
              </a:rPr>
              <a:t>interação </a:t>
            </a:r>
            <a:r>
              <a:rPr sz="3000" spc="-15" dirty="0">
                <a:latin typeface="Calibri"/>
                <a:cs typeface="Calibri"/>
              </a:rPr>
              <a:t>entre </a:t>
            </a:r>
            <a:r>
              <a:rPr sz="3000" spc="-5" dirty="0">
                <a:latin typeface="Calibri"/>
                <a:cs typeface="Calibri"/>
              </a:rPr>
              <a:t>um consumidor/ </a:t>
            </a:r>
            <a:r>
              <a:rPr sz="3000" spc="-10" dirty="0">
                <a:latin typeface="Calibri"/>
                <a:cs typeface="Calibri"/>
              </a:rPr>
              <a:t>canal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uma </a:t>
            </a:r>
            <a:r>
              <a:rPr sz="3000" spc="-15" dirty="0">
                <a:latin typeface="Calibri"/>
                <a:cs typeface="Calibri"/>
              </a:rPr>
              <a:t>organização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ou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empresa.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4365625"/>
            <a:ext cx="2628900" cy="17430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376248"/>
            <a:ext cx="6127115" cy="450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100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5" dirty="0">
                <a:latin typeface="Calibri"/>
                <a:cs typeface="Calibri"/>
              </a:rPr>
              <a:t>Conhecimento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: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Compreensão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obtida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pela </a:t>
            </a:r>
            <a:r>
              <a:rPr sz="3000" spc="-15" dirty="0">
                <a:latin typeface="Calibri"/>
                <a:cs typeface="Calibri"/>
              </a:rPr>
              <a:t>captura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5" dirty="0">
                <a:latin typeface="Calibri"/>
                <a:cs typeface="Calibri"/>
              </a:rPr>
              <a:t>pela </a:t>
            </a:r>
            <a:r>
              <a:rPr sz="3000" dirty="0">
                <a:latin typeface="Calibri"/>
                <a:cs typeface="Calibri"/>
              </a:rPr>
              <a:t>análise </a:t>
            </a:r>
            <a:r>
              <a:rPr sz="3000" spc="-5" dirty="0">
                <a:latin typeface="Calibri"/>
                <a:cs typeface="Calibri"/>
              </a:rPr>
              <a:t>das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informações detalhadas </a:t>
            </a:r>
            <a:r>
              <a:rPr sz="3000" spc="-15" dirty="0">
                <a:latin typeface="Calibri"/>
                <a:cs typeface="Calibri"/>
              </a:rPr>
              <a:t>para </a:t>
            </a:r>
            <a:r>
              <a:rPr sz="3000" spc="-20" dirty="0">
                <a:latin typeface="Calibri"/>
                <a:cs typeface="Calibri"/>
              </a:rPr>
              <a:t>gerar 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Aprendizagem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contínua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(sobre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clientes,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produtos, </a:t>
            </a:r>
            <a:r>
              <a:rPr sz="3000" spc="-5" dirty="0">
                <a:latin typeface="Calibri"/>
                <a:cs typeface="Calibri"/>
              </a:rPr>
              <a:t>canais, </a:t>
            </a:r>
            <a:r>
              <a:rPr sz="3000" spc="-10" dirty="0">
                <a:latin typeface="Calibri"/>
                <a:cs typeface="Calibri"/>
              </a:rPr>
              <a:t>mercados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concorrentes)</a:t>
            </a:r>
            <a:r>
              <a:rPr sz="3000" spc="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1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partir</a:t>
            </a:r>
            <a:r>
              <a:rPr sz="3000" spc="1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da</a:t>
            </a:r>
            <a:r>
              <a:rPr sz="3000" spc="17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ferramenta 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9611" y="3017520"/>
            <a:ext cx="3104388" cy="295808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421968"/>
            <a:ext cx="796861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000" spc="-10" dirty="0">
                <a:latin typeface="Calibri"/>
                <a:cs typeface="Calibri"/>
              </a:rPr>
              <a:t>Relacionamento: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Aplicação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compreensão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para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criar </a:t>
            </a:r>
            <a:r>
              <a:rPr sz="3000" spc="-15" dirty="0">
                <a:latin typeface="Calibri"/>
                <a:cs typeface="Calibri"/>
              </a:rPr>
              <a:t>interações </a:t>
            </a:r>
            <a:r>
              <a:rPr sz="3000" spc="-5" dirty="0">
                <a:latin typeface="Calibri"/>
                <a:cs typeface="Calibri"/>
              </a:rPr>
              <a:t>ou </a:t>
            </a:r>
            <a:r>
              <a:rPr sz="3000" spc="-10" dirty="0">
                <a:latin typeface="Calibri"/>
                <a:cs typeface="Calibri"/>
              </a:rPr>
              <a:t>comunicações </a:t>
            </a:r>
            <a:r>
              <a:rPr sz="3000" spc="-20" dirty="0">
                <a:latin typeface="Calibri"/>
                <a:cs typeface="Calibri"/>
              </a:rPr>
              <a:t>relevantes </a:t>
            </a:r>
            <a:r>
              <a:rPr sz="3000" spc="-15" dirty="0">
                <a:latin typeface="Calibri"/>
                <a:cs typeface="Calibri"/>
              </a:rPr>
              <a:t>com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consumidores, clientes, canais, </a:t>
            </a:r>
            <a:r>
              <a:rPr sz="3000" spc="-15" dirty="0">
                <a:latin typeface="Calibri"/>
                <a:cs typeface="Calibri"/>
              </a:rPr>
              <a:t>fornecedores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parceiros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que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geram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relacionamentos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valiosos.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3051" y="4508562"/>
            <a:ext cx="3843274" cy="2277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609420"/>
            <a:ext cx="7678420" cy="3964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Seleção</a:t>
            </a:r>
            <a:r>
              <a:rPr sz="3200" spc="-10" dirty="0">
                <a:latin typeface="Calibri"/>
                <a:cs typeface="Calibri"/>
              </a:rPr>
              <a:t> da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solução: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decisão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pela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solução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CRM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passa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pela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seleção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do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software,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que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é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determinada</a:t>
            </a:r>
            <a:r>
              <a:rPr sz="3200" spc="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pelo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modelo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relacionamento.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software,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sua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vez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irá 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determinar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qual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é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melhor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hardware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para 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compor</a:t>
            </a:r>
            <a:r>
              <a:rPr sz="3200" spc="-5" dirty="0">
                <a:latin typeface="Calibri"/>
                <a:cs typeface="Calibri"/>
              </a:rPr>
              <a:t> 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solução.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00833"/>
            <a:ext cx="7736840" cy="51790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600" spc="-10" dirty="0">
                <a:latin typeface="Calibri"/>
                <a:cs typeface="Calibri"/>
              </a:rPr>
              <a:t>Como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implantar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um</a:t>
            </a:r>
            <a:r>
              <a:rPr sz="2600" spc="-5" dirty="0">
                <a:latin typeface="Calibri"/>
                <a:cs typeface="Calibri"/>
              </a:rPr>
              <a:t> CRM</a:t>
            </a:r>
            <a:endParaRPr sz="2600">
              <a:latin typeface="Calibri"/>
              <a:cs typeface="Calibri"/>
            </a:endParaRPr>
          </a:p>
          <a:p>
            <a:pPr marL="12700" marR="1889760">
              <a:lnSpc>
                <a:spcPct val="120000"/>
              </a:lnSpc>
            </a:pP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seleção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ferramenta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deve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considerar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os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seguintes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itens:</a:t>
            </a:r>
            <a:endParaRPr sz="2600">
              <a:latin typeface="Calibri"/>
              <a:cs typeface="Calibri"/>
            </a:endParaRPr>
          </a:p>
          <a:p>
            <a:pPr marL="356870" marR="1388745" indent="-356870">
              <a:lnSpc>
                <a:spcPct val="1201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20" dirty="0">
                <a:latin typeface="Calibri"/>
                <a:cs typeface="Calibri"/>
              </a:rPr>
              <a:t>Deve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capaz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 armazenar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grandes </a:t>
            </a:r>
            <a:r>
              <a:rPr sz="2600" spc="-5" dirty="0">
                <a:latin typeface="Calibri"/>
                <a:cs typeface="Calibri"/>
              </a:rPr>
              <a:t> quantidades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dados </a:t>
            </a:r>
            <a:r>
              <a:rPr sz="2600" spc="-15" dirty="0">
                <a:latin typeface="Calibri"/>
                <a:cs typeface="Calibri"/>
              </a:rPr>
              <a:t>históricos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detalhados;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15" dirty="0">
                <a:latin typeface="Calibri"/>
                <a:cs typeface="Calibri"/>
              </a:rPr>
              <a:t>Atualização </a:t>
            </a:r>
            <a:r>
              <a:rPr sz="2600" spc="-20" dirty="0">
                <a:latin typeface="Calibri"/>
                <a:cs typeface="Calibri"/>
              </a:rPr>
              <a:t>constante;</a:t>
            </a:r>
            <a:endParaRPr sz="26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10" dirty="0">
                <a:latin typeface="Calibri"/>
                <a:cs typeface="Calibri"/>
              </a:rPr>
              <a:t>Utilização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por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diversos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departamentos,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quanto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maior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número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 </a:t>
            </a:r>
            <a:r>
              <a:rPr sz="2600" spc="-5" dirty="0">
                <a:latin typeface="Calibri"/>
                <a:cs typeface="Calibri"/>
              </a:rPr>
              <a:t>usuários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melhor;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15" dirty="0">
                <a:latin typeface="Calibri"/>
                <a:cs typeface="Calibri"/>
              </a:rPr>
              <a:t>Sistema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deve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estar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disponível</a:t>
            </a:r>
            <a:r>
              <a:rPr sz="2600" spc="-5" dirty="0">
                <a:latin typeface="Calibri"/>
                <a:cs typeface="Calibri"/>
              </a:rPr>
              <a:t> a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todo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tempo;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20" dirty="0">
                <a:latin typeface="Calibri"/>
                <a:cs typeface="Calibri"/>
              </a:rPr>
              <a:t>Deve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capaz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 </a:t>
            </a:r>
            <a:r>
              <a:rPr sz="2600" spc="-5" dirty="0">
                <a:latin typeface="Calibri"/>
                <a:cs typeface="Calibri"/>
              </a:rPr>
              <a:t>crescer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junto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com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empresa;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Privacidade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com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utilização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dos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dados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dos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clientes.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6276" y="1566799"/>
            <a:ext cx="1590675" cy="14763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563700"/>
            <a:ext cx="7197090" cy="462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Como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implantar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um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CRM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Calibri"/>
              <a:cs typeface="Calibri"/>
            </a:endParaRPr>
          </a:p>
          <a:p>
            <a:pPr marL="356870" marR="5080" indent="-344805">
              <a:lnSpc>
                <a:spcPct val="9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Calibri"/>
                <a:cs typeface="Calibri"/>
              </a:rPr>
              <a:t>Implementação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tecnologia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CRM: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Técnicas,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tecnologias</a:t>
            </a:r>
            <a:r>
              <a:rPr sz="3200" spc="-5" dirty="0">
                <a:latin typeface="Calibri"/>
                <a:cs typeface="Calibri"/>
              </a:rPr>
              <a:t> 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processos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são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agora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implementados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para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materializar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estratégia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 </a:t>
            </a:r>
            <a:r>
              <a:rPr sz="3200" spc="-10" dirty="0">
                <a:latin typeface="Calibri"/>
                <a:cs typeface="Calibri"/>
              </a:rPr>
              <a:t>CRM,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incluindo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telemarketing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receptivo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ativo,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informatização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força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vendas,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terminais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ponto-de-venda,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canais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virtuais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muito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mais.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283817"/>
            <a:ext cx="8032115" cy="53225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dirty="0">
                <a:latin typeface="Calibri"/>
                <a:cs typeface="Calibri"/>
              </a:rPr>
              <a:t>Como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implantar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um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CRM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300" spc="-10" dirty="0">
                <a:latin typeface="Calibri"/>
                <a:cs typeface="Calibri"/>
              </a:rPr>
              <a:t>Sugere-se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que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na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estrutura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um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CRM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contenha: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Calibri"/>
              <a:cs typeface="Calibri"/>
            </a:endParaRPr>
          </a:p>
          <a:p>
            <a:pPr marL="356870" indent="-344805">
              <a:lnSpc>
                <a:spcPts val="2615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300" spc="-10" dirty="0">
                <a:latin typeface="Calibri"/>
                <a:cs typeface="Calibri"/>
              </a:rPr>
              <a:t>Vice-presidente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Marketing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CRM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ou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diretor: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coordena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todo</a:t>
            </a:r>
            <a:endParaRPr sz="2300">
              <a:latin typeface="Calibri"/>
              <a:cs typeface="Calibri"/>
            </a:endParaRPr>
          </a:p>
          <a:p>
            <a:pPr marL="356870">
              <a:lnSpc>
                <a:spcPts val="2615"/>
              </a:lnSpc>
            </a:pPr>
            <a:r>
              <a:rPr sz="2300" dirty="0">
                <a:latin typeface="Calibri"/>
                <a:cs typeface="Calibri"/>
              </a:rPr>
              <a:t>o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processo;</a:t>
            </a:r>
            <a:endParaRPr sz="2300">
              <a:latin typeface="Calibri"/>
              <a:cs typeface="Calibri"/>
            </a:endParaRPr>
          </a:p>
          <a:p>
            <a:pPr marL="356870" indent="-344805">
              <a:lnSpc>
                <a:spcPts val="2615"/>
              </a:lnSpc>
              <a:spcBef>
                <a:spcPts val="2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300" spc="-15" dirty="0">
                <a:latin typeface="Calibri"/>
                <a:cs typeface="Calibri"/>
              </a:rPr>
              <a:t>Gerente</a:t>
            </a:r>
            <a:r>
              <a:rPr sz="2300" spc="-10" dirty="0">
                <a:latin typeface="Calibri"/>
                <a:cs typeface="Calibri"/>
              </a:rPr>
              <a:t> de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campanha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CRM: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cria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ofertas</a:t>
            </a:r>
            <a:r>
              <a:rPr sz="2300" spc="-10" dirty="0">
                <a:latin typeface="Calibri"/>
                <a:cs typeface="Calibri"/>
              </a:rPr>
              <a:t> que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serão</a:t>
            </a:r>
            <a:endParaRPr sz="2300">
              <a:latin typeface="Calibri"/>
              <a:cs typeface="Calibri"/>
            </a:endParaRPr>
          </a:p>
          <a:p>
            <a:pPr marL="356870">
              <a:lnSpc>
                <a:spcPts val="2615"/>
              </a:lnSpc>
            </a:pPr>
            <a:r>
              <a:rPr sz="2300" spc="-10" dirty="0">
                <a:latin typeface="Calibri"/>
                <a:cs typeface="Calibri"/>
              </a:rPr>
              <a:t>apresentadas </a:t>
            </a:r>
            <a:r>
              <a:rPr sz="2300" spc="-20" dirty="0">
                <a:latin typeface="Calibri"/>
                <a:cs typeface="Calibri"/>
              </a:rPr>
              <a:t>para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clientes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certos;</a:t>
            </a:r>
            <a:endParaRPr sz="2300">
              <a:latin typeface="Calibri"/>
              <a:cs typeface="Calibri"/>
            </a:endParaRPr>
          </a:p>
          <a:p>
            <a:pPr marL="356870" indent="-344805">
              <a:lnSpc>
                <a:spcPts val="2615"/>
              </a:lnSpc>
              <a:spcBef>
                <a:spcPts val="2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300" spc="-15" dirty="0">
                <a:latin typeface="Calibri"/>
                <a:cs typeface="Calibri"/>
              </a:rPr>
              <a:t>Gerente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segmento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CRM: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detém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autoridade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para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decidir </a:t>
            </a:r>
            <a:r>
              <a:rPr sz="2300" dirty="0">
                <a:latin typeface="Calibri"/>
                <a:cs typeface="Calibri"/>
              </a:rPr>
              <a:t>se</a:t>
            </a:r>
            <a:endParaRPr sz="2300">
              <a:latin typeface="Calibri"/>
              <a:cs typeface="Calibri"/>
            </a:endParaRPr>
          </a:p>
          <a:p>
            <a:pPr marL="356870">
              <a:lnSpc>
                <a:spcPts val="2485"/>
              </a:lnSpc>
            </a:pPr>
            <a:r>
              <a:rPr sz="2300" dirty="0">
                <a:latin typeface="Calibri"/>
                <a:cs typeface="Calibri"/>
              </a:rPr>
              <a:t>o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cliente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será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atingido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pelo processo 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marketing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de</a:t>
            </a:r>
            <a:endParaRPr sz="2300">
              <a:latin typeface="Calibri"/>
              <a:cs typeface="Calibri"/>
            </a:endParaRPr>
          </a:p>
          <a:p>
            <a:pPr marL="356870">
              <a:lnSpc>
                <a:spcPts val="2630"/>
              </a:lnSpc>
            </a:pPr>
            <a:r>
              <a:rPr sz="2300" spc="-10" dirty="0">
                <a:latin typeface="Calibri"/>
                <a:cs typeface="Calibri"/>
              </a:rPr>
              <a:t>relacionamento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ou </a:t>
            </a:r>
            <a:r>
              <a:rPr sz="2300" spc="-5" dirty="0">
                <a:latin typeface="Calibri"/>
                <a:cs typeface="Calibri"/>
              </a:rPr>
              <a:t>comunicações.</a:t>
            </a:r>
            <a:endParaRPr sz="2300">
              <a:latin typeface="Calibri"/>
              <a:cs typeface="Calibri"/>
            </a:endParaRPr>
          </a:p>
          <a:p>
            <a:pPr marL="356870" indent="-344805">
              <a:lnSpc>
                <a:spcPts val="2630"/>
              </a:lnSpc>
              <a:spcBef>
                <a:spcPts val="26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300" spc="-15" dirty="0">
                <a:latin typeface="Calibri"/>
                <a:cs typeface="Calibri"/>
              </a:rPr>
              <a:t>Gerente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Canal: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Interage</a:t>
            </a:r>
            <a:r>
              <a:rPr sz="2300" spc="4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com</a:t>
            </a:r>
            <a:r>
              <a:rPr sz="2300" spc="-10" dirty="0">
                <a:latin typeface="Calibri"/>
                <a:cs typeface="Calibri"/>
              </a:rPr>
              <a:t> todos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os </a:t>
            </a:r>
            <a:r>
              <a:rPr sz="2300" spc="-15" dirty="0">
                <a:latin typeface="Calibri"/>
                <a:cs typeface="Calibri"/>
              </a:rPr>
              <a:t>pontos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contato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com</a:t>
            </a:r>
            <a:endParaRPr sz="2300">
              <a:latin typeface="Calibri"/>
              <a:cs typeface="Calibri"/>
            </a:endParaRPr>
          </a:p>
          <a:p>
            <a:pPr marL="356870">
              <a:lnSpc>
                <a:spcPts val="2630"/>
              </a:lnSpc>
            </a:pPr>
            <a:r>
              <a:rPr sz="2300" dirty="0">
                <a:latin typeface="Calibri"/>
                <a:cs typeface="Calibri"/>
              </a:rPr>
              <a:t>o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cliente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planeja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canais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externos;</a:t>
            </a:r>
            <a:endParaRPr sz="2300">
              <a:latin typeface="Calibri"/>
              <a:cs typeface="Calibri"/>
            </a:endParaRPr>
          </a:p>
          <a:p>
            <a:pPr marL="356870" marR="367030" indent="-344805">
              <a:lnSpc>
                <a:spcPct val="90000"/>
              </a:lnSpc>
              <a:spcBef>
                <a:spcPts val="54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300" spc="-10" dirty="0">
                <a:latin typeface="Calibri"/>
                <a:cs typeface="Calibri"/>
              </a:rPr>
              <a:t>Analista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Marketing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CRM: </a:t>
            </a:r>
            <a:r>
              <a:rPr sz="2300" dirty="0">
                <a:latin typeface="Calibri"/>
                <a:cs typeface="Calibri"/>
              </a:rPr>
              <a:t>é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“garimpeiro”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responsável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pela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identificação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dos </a:t>
            </a:r>
            <a:r>
              <a:rPr sz="2300" spc="-10" dirty="0">
                <a:latin typeface="Calibri"/>
                <a:cs typeface="Calibri"/>
              </a:rPr>
              <a:t>clientes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certos </a:t>
            </a:r>
            <a:r>
              <a:rPr sz="2300" dirty="0">
                <a:latin typeface="Calibri"/>
                <a:cs typeface="Calibri"/>
              </a:rPr>
              <a:t>ou </a:t>
            </a:r>
            <a:r>
              <a:rPr sz="2300" spc="-5" dirty="0">
                <a:latin typeface="Calibri"/>
                <a:cs typeface="Calibri"/>
              </a:rPr>
              <a:t>oportunidades</a:t>
            </a:r>
            <a:r>
              <a:rPr sz="2300" spc="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 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investimento</a:t>
            </a:r>
            <a:r>
              <a:rPr sz="2300" spc="-10" dirty="0">
                <a:latin typeface="Calibri"/>
                <a:cs typeface="Calibri"/>
              </a:rPr>
              <a:t> que</a:t>
            </a:r>
            <a:r>
              <a:rPr sz="2300" spc="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justifiquem</a:t>
            </a:r>
            <a:r>
              <a:rPr sz="2300" spc="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exploração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646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80990">
              <a:lnSpc>
                <a:spcPct val="100000"/>
              </a:lnSpc>
              <a:spcBef>
                <a:spcPts val="105"/>
              </a:spcBef>
            </a:pPr>
            <a:r>
              <a:rPr dirty="0"/>
              <a:t>CRM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B12D6287D2B646B07AEBE40ECF8B1B" ma:contentTypeVersion="4" ma:contentTypeDescription="Crie um novo documento." ma:contentTypeScope="" ma:versionID="ff73ca685156da092241335423bf73f0">
  <xsd:schema xmlns:xsd="http://www.w3.org/2001/XMLSchema" xmlns:xs="http://www.w3.org/2001/XMLSchema" xmlns:p="http://schemas.microsoft.com/office/2006/metadata/properties" xmlns:ns2="d87e0b20-3440-4a96-8b11-dc5d822cce07" targetNamespace="http://schemas.microsoft.com/office/2006/metadata/properties" ma:root="true" ma:fieldsID="f3c5c35a72875e39ee1157e4d1170d5a" ns2:_="">
    <xsd:import namespace="d87e0b20-3440-4a96-8b11-dc5d822cce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7e0b20-3440-4a96-8b11-dc5d822cce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B6D94D-58C8-43F1-8B68-7FF973D850D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2EF6C29-7C30-4C9A-A1AB-E5BCD14499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7e0b20-3440-4a96-8b11-dc5d822cce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DE815F-ED38-48AF-B09A-19CF3DF853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4777</Words>
  <Application>Microsoft Office PowerPoint</Application>
  <PresentationFormat>Apresentação na tela (4:3)</PresentationFormat>
  <Paragraphs>552</Paragraphs>
  <Slides>104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104</vt:i4>
      </vt:variant>
    </vt:vector>
  </HeadingPairs>
  <TitlesOfParts>
    <vt:vector size="105" baseType="lpstr">
      <vt:lpstr>Office Theme</vt:lpstr>
      <vt:lpstr>Apresentação do PowerPoint</vt:lpstr>
      <vt:lpstr>Apresentação</vt:lpstr>
      <vt:lpstr>Apresentação do PowerPoint</vt:lpstr>
      <vt:lpstr>CRM</vt:lpstr>
      <vt:lpstr>Apresentação do PowerPoint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ATIVIDADE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ATIVIDADE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ATIVIDADE</vt:lpstr>
      <vt:lpstr>CRM</vt:lpstr>
      <vt:lpstr>CRM</vt:lpstr>
      <vt:lpstr>CRM</vt:lpstr>
      <vt:lpstr>Imagine a compra de equipamentos cirúrgicos?</vt:lpstr>
      <vt:lpstr>CRM</vt:lpstr>
      <vt:lpstr>CRM</vt:lpstr>
      <vt:lpstr>CRM</vt:lpstr>
      <vt:lpstr>X</vt:lpstr>
      <vt:lpstr>CRM</vt:lpstr>
      <vt:lpstr>CRM</vt:lpstr>
      <vt:lpstr>CRM</vt:lpstr>
      <vt:lpstr>Exemplo de fluxograma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CRM</vt:lpstr>
      <vt:lpstr>Como implantar um CRM</vt:lpstr>
      <vt:lpstr>CRM</vt:lpstr>
      <vt:lpstr>CRM</vt:lpstr>
      <vt:lpstr>CRM</vt:lpstr>
      <vt:lpstr>CRM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</dc:title>
  <dc:creator>Laninha</dc:creator>
  <cp:lastModifiedBy>Michelle Godoy</cp:lastModifiedBy>
  <cp:revision>11</cp:revision>
  <dcterms:created xsi:type="dcterms:W3CDTF">2024-09-28T12:22:31Z</dcterms:created>
  <dcterms:modified xsi:type="dcterms:W3CDTF">2024-10-26T13:32:16Z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2011-08-02T00:00:00Z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2024-09-28T00:00:00Z</vt:filetime>
  </property>
  <property fmtid="{D5CDD505-2E9C-101B-9397-08002B2CF9AE}" pid="5" name="ContentTypeId">
    <vt:lpwstr>0x010100EBB12D6287D2B646B07AEBE40ECF8B1B</vt:lpwstr>
  </property>
</Properties>
</file>